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7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67"/>
    <p:restoredTop sz="94660"/>
  </p:normalViewPr>
  <p:slideViewPr>
    <p:cSldViewPr>
      <p:cViewPr varScale="1">
        <p:scale>
          <a:sx n="111" d="100"/>
          <a:sy n="111" d="100"/>
        </p:scale>
        <p:origin x="-1770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57200" y="1652803"/>
            <a:ext cx="8229600" cy="13441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3092963"/>
            <a:ext cx="8229600" cy="23042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736813"/>
            <a:ext cx="8229600" cy="423646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69864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6986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36813"/>
            <a:ext cx="8229600" cy="4281339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57200" y="2948947"/>
            <a:ext cx="8229600" cy="1056117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84749"/>
            <a:ext cx="8229600" cy="176419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736815"/>
            <a:ext cx="3970784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0012" y="1736815"/>
            <a:ext cx="4006788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97078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970784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716016" y="1535113"/>
            <a:ext cx="397078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6016" y="2174875"/>
            <a:ext cx="3970784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1" y="273049"/>
            <a:ext cx="3008313" cy="116205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35896" y="273052"/>
            <a:ext cx="4727438" cy="564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700808"/>
            <a:ext cx="3008312" cy="42724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4689140"/>
            <a:ext cx="5486400" cy="566739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212643"/>
            <a:ext cx="5486400" cy="43788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01209"/>
            <a:ext cx="5486400" cy="6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19772" y="6237312"/>
            <a:ext cx="4104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418653"/>
            <a:ext cx="8229600" cy="994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736813"/>
            <a:ext cx="82296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237312"/>
            <a:ext cx="1882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8244" y="6237312"/>
            <a:ext cx="19185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図形 122"/>
          <p:cNvSpPr/>
          <p:nvPr/>
        </p:nvSpPr>
        <p:spPr>
          <a:xfrm rot="5400000">
            <a:off x="3986503" y="6162852"/>
            <a:ext cx="1013636" cy="275171"/>
          </a:xfrm>
          <a:prstGeom prst="homePlate">
            <a:avLst/>
          </a:prstGeom>
          <a:solidFill>
            <a:srgbClr val="92D05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08" name="図形 137"/>
          <p:cNvSpPr/>
          <p:nvPr/>
        </p:nvSpPr>
        <p:spPr>
          <a:xfrm rot="5400000">
            <a:off x="3364355" y="4707110"/>
            <a:ext cx="2257135" cy="283063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09" name="図形 138"/>
          <p:cNvSpPr/>
          <p:nvPr/>
        </p:nvSpPr>
        <p:spPr>
          <a:xfrm rot="5400000">
            <a:off x="3596537" y="2787828"/>
            <a:ext cx="1788170" cy="276229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0" name="テキスト 12"/>
          <p:cNvSpPr txBox="1"/>
          <p:nvPr/>
        </p:nvSpPr>
        <p:spPr>
          <a:xfrm>
            <a:off x="2496729" y="148780"/>
            <a:ext cx="4187181" cy="3684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u="sng">
                <a:latin typeface="AR Pゴシック体S"/>
                <a:ea typeface="AR Pゴシック体S"/>
              </a:rPr>
              <a:t>　　　</a:t>
            </a:r>
            <a:r>
              <a:rPr lang="ja-JP" altLang="en-US" u="sng">
                <a:latin typeface="AR Pゴシック体S"/>
                <a:ea typeface="AR Pゴシック体S"/>
              </a:rPr>
              <a:t>　</a:t>
            </a:r>
            <a:r>
              <a:rPr lang="ja-JP" altLang="en-US">
                <a:latin typeface="AR Pゴシック体S"/>
                <a:ea typeface="AR Pゴシック体S"/>
              </a:rPr>
              <a:t>家　地震用マイ・タイムライン</a:t>
            </a:r>
            <a:endParaRPr lang="ja-JP" altLang="en-US">
              <a:latin typeface="AR Pゴシック体S"/>
              <a:ea typeface="AR Pゴシック体S"/>
            </a:endParaRPr>
          </a:p>
        </p:txBody>
      </p:sp>
      <p:sp>
        <p:nvSpPr>
          <p:cNvPr id="1111" name="四角形 14"/>
          <p:cNvSpPr/>
          <p:nvPr/>
        </p:nvSpPr>
        <p:spPr>
          <a:xfrm>
            <a:off x="39107" y="911089"/>
            <a:ext cx="331616" cy="58250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>
                <a:solidFill>
                  <a:schemeClr val="tx1"/>
                </a:solidFill>
                <a:latin typeface="AR Pゴシック体S"/>
                <a:ea typeface="AR Pゴシック体S"/>
              </a:rPr>
              <a:t>平時の準備</a:t>
            </a:r>
            <a:endParaRPr lang="ja-JP" altLang="en-US">
              <a:solidFill>
                <a:schemeClr val="tx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12" name="テキスト 15"/>
          <p:cNvSpPr txBox="1"/>
          <p:nvPr/>
        </p:nvSpPr>
        <p:spPr>
          <a:xfrm>
            <a:off x="427090" y="890925"/>
            <a:ext cx="3408950" cy="2607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100">
                <a:latin typeface="AR Pゴシック体S"/>
                <a:ea typeface="AR Pゴシック体S"/>
              </a:rPr>
              <a:t>１　事前の準備・確認</a:t>
            </a:r>
            <a:r>
              <a:rPr lang="ja-JP" altLang="en-US" sz="900">
                <a:latin typeface="AR Pゴシック体S"/>
                <a:ea typeface="AR Pゴシック体S"/>
              </a:rPr>
              <a:t>（各家庭で記入してください）</a:t>
            </a:r>
            <a:r>
              <a:rPr lang="ja-JP" altLang="en-US" sz="900">
                <a:latin typeface="AR Pゴシック体S"/>
                <a:ea typeface="AR Pゴシック体S"/>
              </a:rPr>
              <a:t>　</a:t>
            </a:r>
            <a:r>
              <a:rPr lang="ja-JP" altLang="en-US" sz="1100">
                <a:latin typeface="AR Pゴシック体S"/>
                <a:ea typeface="AR Pゴシック体S"/>
              </a:rPr>
              <a:t>　</a:t>
            </a:r>
            <a:endParaRPr lang="ja-JP" altLang="en-US" sz="1100">
              <a:latin typeface="AR Pゴシック体S"/>
              <a:ea typeface="AR Pゴシック体S"/>
            </a:endParaRPr>
          </a:p>
        </p:txBody>
      </p:sp>
      <p:sp>
        <p:nvSpPr>
          <p:cNvPr id="1113" name="テキスト 16"/>
          <p:cNvSpPr txBox="1"/>
          <p:nvPr/>
        </p:nvSpPr>
        <p:spPr>
          <a:xfrm>
            <a:off x="425968" y="1286318"/>
            <a:ext cx="3414203" cy="73777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□　自宅の耐震性は確認してますか？</a:t>
            </a:r>
            <a:endParaRPr lang="ja-JP" altLang="en-US" sz="105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□　家具の転倒・落下防止はなされてますか？</a:t>
            </a:r>
            <a:endParaRPr lang="ja-JP" altLang="en-US" sz="105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□　出入口や通路に物は置いてないですか？</a:t>
            </a:r>
            <a:endParaRPr lang="ja-JP" altLang="en-US" sz="105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□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近所の人と協力体制は取れていますか？</a:t>
            </a:r>
            <a:endParaRPr lang="ja-JP" altLang="en-US" sz="1050">
              <a:latin typeface="ＤＦ特太ゴシック体"/>
              <a:ea typeface="ＤＦ特太ゴシック体"/>
            </a:endParaRPr>
          </a:p>
        </p:txBody>
      </p:sp>
      <p:sp>
        <p:nvSpPr>
          <p:cNvPr id="1114" name="テキスト 17"/>
          <p:cNvSpPr txBox="1"/>
          <p:nvPr/>
        </p:nvSpPr>
        <p:spPr>
          <a:xfrm>
            <a:off x="426843" y="2048886"/>
            <a:ext cx="3406105" cy="1222519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◎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避難場所又は避難所はどこですか？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一時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避難場所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　　　　　　　   　　</a:t>
            </a:r>
            <a:r>
              <a:rPr lang="ja-JP" altLang="en-US" sz="1050" b="0" u="sng">
                <a:solidFill>
                  <a:schemeClr val="bg1"/>
                </a:solidFill>
                <a:latin typeface="ＤＦ特太ゴシック体"/>
                <a:ea typeface="ＤＦ特太ゴシック体"/>
              </a:rPr>
              <a:t>◎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</a:t>
            </a:r>
            <a:endParaRPr lang="ja-JP" altLang="en-US" sz="1050" b="0" u="sng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 u="none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避難所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　　　　　　　　　　　   　</a:t>
            </a:r>
            <a:r>
              <a:rPr lang="ja-JP" altLang="en-US" sz="1050" b="0" u="sng">
                <a:solidFill>
                  <a:schemeClr val="bg1"/>
                </a:solidFill>
                <a:latin typeface="ＤＦ特太ゴシック体"/>
                <a:ea typeface="ＤＦ特太ゴシック体"/>
              </a:rPr>
              <a:t>◎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　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◎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避難経路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は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決まってますか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？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◎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避難先までの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時間は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？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一時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避難場所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：徒歩（　 　）分 車（　 　）分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避難所　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：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徒歩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（　　 ）分 車（　 　）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分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endParaRPr lang="ja-JP" altLang="en-US" sz="1050" b="0">
              <a:latin typeface="ＤＦ特太ゴシック体"/>
              <a:ea typeface="ＤＦ特太ゴシック体"/>
            </a:endParaRPr>
          </a:p>
        </p:txBody>
      </p:sp>
      <p:sp>
        <p:nvSpPr>
          <p:cNvPr id="1115" name="テキスト 18"/>
          <p:cNvSpPr txBox="1"/>
          <p:nvPr/>
        </p:nvSpPr>
        <p:spPr>
          <a:xfrm>
            <a:off x="427325" y="3915556"/>
            <a:ext cx="3408874" cy="830104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家族との連絡手段・集合場所は？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900" b="0" u="none">
                <a:latin typeface="ＤＦ特太ゴシック体"/>
                <a:ea typeface="ＤＦ特太ゴシック体"/>
              </a:rPr>
              <a:t> 連絡手段( 　   ):(携)    　       (その他)　　　</a:t>
            </a:r>
            <a:r>
              <a:rPr lang="ja-JP" altLang="en-US" sz="900" b="0" u="none">
                <a:latin typeface="ＤＦ特太ゴシック体"/>
                <a:ea typeface="ＤＦ特太ゴシック体"/>
              </a:rPr>
              <a:t>　</a:t>
            </a:r>
            <a:endParaRPr lang="ja-JP" altLang="en-US" sz="900" b="0" u="none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900" b="0" u="none">
                <a:latin typeface="ＤＦ特太ゴシック体"/>
                <a:ea typeface="ＤＦ特太ゴシック体"/>
              </a:rPr>
              <a:t> 連絡手段(  　  ):(携)      　     (その他)</a:t>
            </a:r>
            <a:endParaRPr lang="ja-JP" altLang="en-US" sz="900" b="0" u="none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900" b="0" u="none">
                <a:latin typeface="ＤＦ特太ゴシック体"/>
                <a:ea typeface="ＤＦ特太ゴシック体"/>
              </a:rPr>
              <a:t> 連絡手段( 　   ):(携)    　       (その他)　</a:t>
            </a:r>
            <a:endParaRPr lang="ja-JP" altLang="en-US" sz="900" b="0" u="none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900" b="0" u="none">
                <a:latin typeface="ＤＦ特太ゴシック体"/>
                <a:ea typeface="ＤＦ特太ゴシック体"/>
              </a:rPr>
              <a:t> 集合場所：  　　　</a:t>
            </a:r>
            <a:r>
              <a:rPr lang="ja-JP" altLang="en-US" sz="900" b="0" u="none">
                <a:latin typeface="ＤＦ特太ゴシック体"/>
                <a:ea typeface="ＤＦ特太ゴシック体"/>
              </a:rPr>
              <a:t>　</a:t>
            </a:r>
            <a:r>
              <a:rPr lang="ja-JP" altLang="en-US" sz="900" b="0" u="none">
                <a:solidFill>
                  <a:schemeClr val="bg1"/>
                </a:solidFill>
                <a:latin typeface="ＤＦ特太ゴシック体"/>
                <a:ea typeface="ＤＦ特太ゴシック体"/>
              </a:rPr>
              <a:t>◎</a:t>
            </a:r>
            <a:r>
              <a:rPr lang="ja-JP" altLang="en-US" sz="900" b="0" u="sng">
                <a:latin typeface="ＤＦ特太ゴシック体"/>
                <a:ea typeface="ＤＦ特太ゴシック体"/>
              </a:rPr>
              <a:t>　</a:t>
            </a:r>
            <a:r>
              <a:rPr lang="ja-JP" altLang="en-US" sz="900" b="0" u="sng">
                <a:latin typeface="ＤＦ特太ゴシック体"/>
                <a:ea typeface="ＤＦ特太ゴシック体"/>
              </a:rPr>
              <a:t>　　　　　　　　　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　　　　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　</a:t>
            </a:r>
            <a:endParaRPr lang="ja-JP" altLang="en-US" sz="1050" b="0" u="none">
              <a:latin typeface="ＤＦ特太ゴシック体"/>
              <a:ea typeface="ＤＦ特太ゴシック体"/>
            </a:endParaRPr>
          </a:p>
        </p:txBody>
      </p:sp>
      <p:sp>
        <p:nvSpPr>
          <p:cNvPr id="1116" name="テキスト 19"/>
          <p:cNvSpPr txBox="1"/>
          <p:nvPr/>
        </p:nvSpPr>
        <p:spPr>
          <a:xfrm>
            <a:off x="427309" y="4788403"/>
            <a:ext cx="3410148" cy="2607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100">
                <a:latin typeface="AR Pゴシック体S"/>
                <a:ea typeface="AR Pゴシック体S"/>
              </a:rPr>
              <a:t>２　非常持出品を準備しよう。</a:t>
            </a:r>
            <a:r>
              <a:rPr lang="ja-JP" altLang="en-US" sz="800">
                <a:latin typeface="AR Pゴシック体S"/>
                <a:ea typeface="AR Pゴシック体S"/>
              </a:rPr>
              <a:t>（各家庭で追加してください）</a:t>
            </a:r>
            <a:r>
              <a:rPr lang="ja-JP" altLang="en-US" sz="900">
                <a:latin typeface="AR Pゴシック体S"/>
                <a:ea typeface="AR Pゴシック体S"/>
              </a:rPr>
              <a:t>　</a:t>
            </a:r>
            <a:endParaRPr lang="ja-JP" altLang="en-US" sz="1200">
              <a:latin typeface="AR Pゴシック体S"/>
              <a:ea typeface="AR Pゴシック体S"/>
            </a:endParaRPr>
          </a:p>
        </p:txBody>
      </p:sp>
      <p:sp>
        <p:nvSpPr>
          <p:cNvPr id="1117" name="テキスト 20"/>
          <p:cNvSpPr txBox="1"/>
          <p:nvPr/>
        </p:nvSpPr>
        <p:spPr>
          <a:xfrm>
            <a:off x="426964" y="5049878"/>
            <a:ext cx="3406678" cy="73777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□食料　　□貴重品　□懐中電灯</a:t>
            </a:r>
            <a:r>
              <a:rPr lang="ja-JP" altLang="en-US" sz="1050">
                <a:latin typeface="ＤＦ特太ゴシック体"/>
                <a:ea typeface="ＤＦ特太ゴシック体"/>
              </a:rPr>
              <a:t>□着替 　 </a:t>
            </a:r>
            <a:r>
              <a:rPr lang="ja-JP" altLang="en-US" sz="1050">
                <a:latin typeface="ＤＦ特太ゴシック体"/>
                <a:ea typeface="ＤＦ特太ゴシック体"/>
              </a:rPr>
              <a:t>□常備薬</a:t>
            </a:r>
            <a:endParaRPr lang="ja-JP" altLang="en-US" sz="105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□水　　　□充電器　□雨具</a:t>
            </a:r>
            <a:r>
              <a:rPr lang="ja-JP" altLang="en-US" sz="1050">
                <a:latin typeface="ＤＦ特太ゴシック体"/>
                <a:ea typeface="ＤＦ特太ゴシック体"/>
              </a:rPr>
              <a:t>　　□　　　　</a:t>
            </a:r>
            <a:r>
              <a:rPr lang="ja-JP" altLang="en-US" sz="1050">
                <a:latin typeface="ＤＦ特太ゴシック体"/>
                <a:ea typeface="ＤＦ特太ゴシック体"/>
              </a:rPr>
              <a:t>□</a:t>
            </a:r>
            <a:endParaRPr lang="ja-JP" altLang="en-US" sz="105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□　　　　□　　　　□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　　□　　　　</a:t>
            </a:r>
            <a:r>
              <a:rPr lang="ja-JP" altLang="en-US" sz="1050">
                <a:latin typeface="ＤＦ特太ゴシック体"/>
                <a:ea typeface="ＤＦ特太ゴシック体"/>
              </a:rPr>
              <a:t>□</a:t>
            </a:r>
            <a:endParaRPr lang="ja-JP" altLang="en-US" sz="105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□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□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□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□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□</a:t>
            </a:r>
            <a:r>
              <a:rPr lang="ja-JP" altLang="en-US" sz="1050">
                <a:latin typeface="ＤＦ特太ゴシック体"/>
                <a:ea typeface="ＤＦ特太ゴシック体"/>
              </a:rPr>
              <a:t>　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　　　　　</a:t>
            </a:r>
            <a:endParaRPr lang="ja-JP" altLang="en-US" sz="1050">
              <a:latin typeface="ＤＦ特太ゴシック体"/>
              <a:ea typeface="ＤＦ特太ゴシック体"/>
            </a:endParaRPr>
          </a:p>
        </p:txBody>
      </p:sp>
      <p:sp>
        <p:nvSpPr>
          <p:cNvPr id="1118" name="テキスト 21"/>
          <p:cNvSpPr txBox="1"/>
          <p:nvPr/>
        </p:nvSpPr>
        <p:spPr>
          <a:xfrm>
            <a:off x="438648" y="5760482"/>
            <a:ext cx="2536173" cy="210499"/>
          </a:xfrm>
          <a:prstGeom prst="rect">
            <a:avLst/>
          </a:prstGeom>
          <a:ln w="19050">
            <a:noFill/>
          </a:ln>
        </p:spPr>
        <p:txBody>
          <a:bodyPr wrap="square" lIns="0" tIns="36000" rIns="0" bIns="36000">
            <a:spAutoFit/>
          </a:bodyPr>
          <a:p>
            <a:pPr>
              <a:defRPr lang="ja-JP" altLang="en-US"/>
            </a:pPr>
            <a:r>
              <a:rPr lang="ja-JP" altLang="en-US" sz="900">
                <a:solidFill>
                  <a:srgbClr val="FF0000"/>
                </a:solidFill>
                <a:latin typeface="ＤＦ特太ゴシック体"/>
                <a:ea typeface="ＤＦ特太ゴシック体"/>
              </a:rPr>
              <a:t>食糧は最小限3日分、できれば1週間を備蓄</a:t>
            </a:r>
            <a:r>
              <a:rPr lang="ja-JP" altLang="en-US" sz="900">
                <a:solidFill>
                  <a:srgbClr val="FF0000"/>
                </a:solidFill>
                <a:latin typeface="ＤＦ特太ゴシック体"/>
                <a:ea typeface="ＤＦ特太ゴシック体"/>
              </a:rPr>
              <a:t>　</a:t>
            </a:r>
            <a:endParaRPr lang="ja-JP" altLang="en-US" sz="900">
              <a:solidFill>
                <a:srgbClr val="FF0000"/>
              </a:solidFill>
              <a:latin typeface="ＤＦ特太ゴシック体"/>
              <a:ea typeface="ＤＦ特太ゴシック体"/>
            </a:endParaRPr>
          </a:p>
        </p:txBody>
      </p:sp>
      <p:sp>
        <p:nvSpPr>
          <p:cNvPr id="1119" name="テキスト 42"/>
          <p:cNvSpPr txBox="1"/>
          <p:nvPr/>
        </p:nvSpPr>
        <p:spPr>
          <a:xfrm>
            <a:off x="416601" y="5963368"/>
            <a:ext cx="3420188" cy="2607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100">
                <a:latin typeface="AR Pゴシック体S"/>
                <a:ea typeface="AR Pゴシック体S"/>
              </a:rPr>
              <a:t>３　情報収集ツール</a:t>
            </a:r>
            <a:r>
              <a:rPr lang="ja-JP" altLang="en-US" sz="900">
                <a:latin typeface="AR Pゴシック体S"/>
                <a:ea typeface="AR Pゴシック体S"/>
              </a:rPr>
              <a:t>（各家庭で追加してください）</a:t>
            </a:r>
            <a:r>
              <a:rPr lang="ja-JP" altLang="en-US" sz="1100">
                <a:latin typeface="AR Pゴシック体S"/>
                <a:ea typeface="AR Pゴシック体S"/>
              </a:rPr>
              <a:t>　</a:t>
            </a:r>
            <a:endParaRPr lang="ja-JP" altLang="en-US" sz="1200">
              <a:latin typeface="AR Pゴシック体S"/>
              <a:ea typeface="AR Pゴシック体S"/>
            </a:endParaRPr>
          </a:p>
        </p:txBody>
      </p:sp>
      <p:sp>
        <p:nvSpPr>
          <p:cNvPr id="1120" name="テキスト 46"/>
          <p:cNvSpPr txBox="1"/>
          <p:nvPr/>
        </p:nvSpPr>
        <p:spPr>
          <a:xfrm>
            <a:off x="414881" y="6233355"/>
            <a:ext cx="3419215" cy="576188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 u="none">
                <a:latin typeface="ＤＦ特太ゴシック体"/>
                <a:ea typeface="ＤＦ特太ゴシック体"/>
              </a:rPr>
              <a:t>□テレビ・ラジオ　　　　</a:t>
            </a:r>
            <a:r>
              <a:rPr lang="ja-JP" altLang="en-US" sz="1050" u="none">
                <a:latin typeface="ＤＦ特太ゴシック体"/>
                <a:ea typeface="ＤＦ特太ゴシック体"/>
              </a:rPr>
              <a:t>□防災行政無線</a:t>
            </a:r>
            <a:r>
              <a:rPr lang="ja-JP" altLang="en-US" sz="1050" u="none">
                <a:latin typeface="ＤＦ特太ゴシック体"/>
                <a:ea typeface="ＤＦ特太ゴシック体"/>
              </a:rPr>
              <a:t>　</a:t>
            </a:r>
            <a:endParaRPr lang="ja-JP" altLang="en-US" sz="1050" u="none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u="none">
                <a:latin typeface="ＤＦ特太ゴシック体"/>
                <a:ea typeface="ＤＦ特太ゴシック体"/>
              </a:rPr>
              <a:t>□気象庁ホームページ　　</a:t>
            </a:r>
            <a:r>
              <a:rPr lang="ja-JP" altLang="en-US" sz="1050" u="none">
                <a:latin typeface="ＤＦ特太ゴシック体"/>
                <a:ea typeface="ＤＦ特太ゴシック体"/>
              </a:rPr>
              <a:t>□防災アプリ</a:t>
            </a:r>
            <a:r>
              <a:rPr lang="ja-JP" altLang="en-US" sz="700" u="none">
                <a:latin typeface="ＤＦ特太ゴシック体"/>
                <a:ea typeface="ＤＦ特太ゴシック体"/>
              </a:rPr>
              <a:t>（インフォカナル）</a:t>
            </a:r>
            <a:endParaRPr lang="ja-JP" altLang="en-US" sz="1050" u="none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u="none">
                <a:latin typeface="ＤＦ特太ゴシック体"/>
                <a:ea typeface="ＤＦ特太ゴシック体"/>
              </a:rPr>
              <a:t>□　</a:t>
            </a:r>
            <a:r>
              <a:rPr lang="ja-JP" altLang="en-US" sz="1050" u="none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u="none">
                <a:latin typeface="ＤＦ特太ゴシック体"/>
                <a:ea typeface="ＤＦ特太ゴシック体"/>
              </a:rPr>
              <a:t>　　　　　　　　　</a:t>
            </a:r>
            <a:r>
              <a:rPr lang="ja-JP" altLang="en-US" sz="1050" u="none">
                <a:latin typeface="ＤＦ特太ゴシック体"/>
                <a:ea typeface="ＤＦ特太ゴシック体"/>
              </a:rPr>
              <a:t>□</a:t>
            </a:r>
            <a:endParaRPr lang="ja-JP" altLang="en-US" sz="1050" u="none">
              <a:latin typeface="ＤＦ特太ゴシック体"/>
              <a:ea typeface="ＤＦ特太ゴシック体"/>
            </a:endParaRPr>
          </a:p>
        </p:txBody>
      </p:sp>
      <p:graphicFrame>
        <p:nvGraphicFramePr>
          <p:cNvPr id="1121" name="四角形 47"/>
          <p:cNvGraphicFramePr>
            <a:graphicFrameLocks noGrp="1"/>
          </p:cNvGraphicFramePr>
          <p:nvPr/>
        </p:nvGraphicFramePr>
        <p:xfrm>
          <a:off x="4684568" y="881881"/>
          <a:ext cx="4402796" cy="592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881"/>
                <a:gridCol w="2832147"/>
                <a:gridCol w="1005768"/>
              </a:tblGrid>
              <a:tr h="2025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ｺﾞｼｯｸE"/>
                          <a:ea typeface="HGｺﾞｼｯｸE"/>
                        </a:rPr>
                        <a:t>時間</a:t>
                      </a:r>
                      <a:r>
                        <a:rPr kumimoji="1" lang="ja-JP" altLang="en-US" sz="1000" dirty="0">
                          <a:latin typeface="HGｺﾞｼｯｸE"/>
                          <a:ea typeface="HGｺﾞｼｯｸE"/>
                        </a:rPr>
                        <a:t>経過</a:t>
                      </a:r>
                      <a:endParaRPr kumimoji="1" lang="ja-JP" altLang="en-US" sz="900" dirty="0">
                        <a:latin typeface="HGｺﾞｼｯｸE"/>
                        <a:ea typeface="HGｺﾞｼｯｸE"/>
                      </a:endParaRPr>
                    </a:p>
                  </a:txBody>
                  <a:tcPr marL="0" marR="0" marT="45720" marB="45720" vert="horz" anchor="ctr" anchorCtr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自分や家族の行動</a:t>
                      </a:r>
                      <a:endParaRPr kumimoji="1" lang="ja-JP" altLang="en-US" sz="900" dirty="0">
                        <a:latin typeface="AR Pゴシック体S"/>
                        <a:ea typeface="AR Pゴシック体S"/>
                      </a:endParaRPr>
                    </a:p>
                  </a:txBody>
                  <a:tcPr marL="91440" marR="91440" marT="45720" marB="45720" vert="horz" anchor="ctr" anchorCtr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日頃の準備</a:t>
                      </a:r>
                      <a:endParaRPr kumimoji="1" lang="ja-JP" altLang="en-US" sz="900" dirty="0">
                        <a:latin typeface="AR Pゴシック体S"/>
                        <a:ea typeface="AR Pゴシック体S"/>
                      </a:endParaRPr>
                    </a:p>
                  </a:txBody>
                  <a:tcPr marL="91440" marR="91440" marT="45720" marB="45720" vert="horz" anchor="ctr" anchorCtr="0">
                    <a:solidFill>
                      <a:schemeClr val="bg1"/>
                    </a:solidFill>
                  </a:tcPr>
                </a:tc>
              </a:tr>
              <a:tr h="816072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rgbClr val="003EFF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1100" b="0" dirty="0">
                          <a:solidFill>
                            <a:srgbClr val="FF00C0"/>
                          </a:solidFill>
                          <a:latin typeface="ＤＦ特太ゴシック体"/>
                          <a:ea typeface="ＤＦ特太ゴシック体"/>
                        </a:rPr>
                        <a:t>自分の身を守る</a:t>
                      </a:r>
                      <a:endParaRPr sz="1200" b="0">
                        <a:solidFill>
                          <a:srgbClr val="FF00C0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姿勢を低くし、頭を守り、揺れが収まる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まで動  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 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 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かない。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家具の転倒、食器の落下などに注意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丈夫な机の下などに避難する。　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marL="91440" marR="91440" marT="0" marB="0" vert="horz" anchor="t" anchorCtr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・家具や食器棚等の固定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・ガラス飛散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フィルム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 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 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 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   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 </a:t>
                      </a:r>
                      <a:r>
                        <a:rPr kumimoji="1" lang="ja-JP" altLang="en-US" sz="900" dirty="0">
                          <a:solidFill>
                            <a:srgbClr val="9200FF"/>
                          </a:solidFill>
                          <a:latin typeface="ＤＦ特太ゴシック体"/>
                          <a:ea typeface="ＤＦ特太ゴシック体"/>
                        </a:rPr>
                        <a:t>【</a:t>
                      </a:r>
                      <a:r>
                        <a:rPr kumimoji="1" lang="ja-JP" altLang="en-US" sz="900" dirty="0">
                          <a:solidFill>
                            <a:srgbClr val="9200FF"/>
                          </a:solidFill>
                          <a:latin typeface="ＤＦ特太ゴシック体"/>
                          <a:ea typeface="ＤＦ特太ゴシック体"/>
                        </a:rPr>
                        <a:t>自助】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</a:tr>
              <a:tr h="466140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1100" b="0" dirty="0">
                          <a:solidFill>
                            <a:srgbClr val="FF00C0"/>
                          </a:solidFill>
                          <a:latin typeface="ＤＦ特太ゴシック体"/>
                          <a:ea typeface="ＤＦ特太ゴシック体"/>
                        </a:rPr>
                        <a:t>火の始末・初期消火</a:t>
                      </a:r>
                      <a:endParaRPr kumimoji="1" lang="ja-JP" altLang="en-US" sz="1100" b="0" dirty="0">
                        <a:solidFill>
                          <a:srgbClr val="FF00C0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揺れが収まってから慌てず台所やストーブの火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の始末、出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火した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場合はすぐ初期消火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marL="91440" marR="91440" marT="0" marB="0" vert="horz" anchor="t" anchorCtr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・消火器の準備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・初期消火の行い方   </a:t>
                      </a:r>
                      <a:r>
                        <a:rPr kumimoji="1" lang="ja-JP" altLang="en-US" sz="900" dirty="0">
                          <a:solidFill>
                            <a:srgbClr val="9200FF"/>
                          </a:solidFill>
                          <a:latin typeface="ＤＦ特太ゴシック体"/>
                          <a:ea typeface="ＤＦ特太ゴシック体"/>
                        </a:rPr>
                        <a:t>【</a:t>
                      </a:r>
                      <a:r>
                        <a:rPr kumimoji="1" lang="ja-JP" altLang="en-US" sz="900" dirty="0">
                          <a:solidFill>
                            <a:srgbClr val="9200FF"/>
                          </a:solidFill>
                          <a:latin typeface="ＤＦ特太ゴシック体"/>
                          <a:ea typeface="ＤＦ特太ゴシック体"/>
                        </a:rPr>
                        <a:t>自助】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</a:tr>
              <a:tr h="1181253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rgbClr val="003EFF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1100" dirty="0">
                          <a:solidFill>
                            <a:srgbClr val="FF00C0"/>
                          </a:solidFill>
                          <a:latin typeface="ＤＦ特太ゴシック体"/>
                          <a:ea typeface="ＤＦ特太ゴシック体"/>
                        </a:rPr>
                        <a:t>家族や家等の状況を確認、出口の確保</a:t>
                      </a:r>
                      <a:endParaRPr kumimoji="1" lang="ja-JP" altLang="en-US" sz="900" dirty="0">
                        <a:solidFill>
                          <a:srgbClr val="FF00C0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家族全員の安全を確認する。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ドアや窓を開け、逃げ道を確保する。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割れたガラスや食器類に注意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する。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閉じ込められたら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声や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音を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出し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て外部に知らせ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る。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災害情報、避難情報を確認する。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余震に気を付ける。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marL="91440" marR="91440" marT="0" marB="0" vert="horz" anchor="t" anchorCtr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・ホイッスルや音の出る物の準備　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応急手当等の講習へ参加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医薬品の準備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rgbClr val="9200FF"/>
                          </a:solidFill>
                          <a:latin typeface="ＤＦ特太ゴシック体"/>
                          <a:ea typeface="ＤＦ特太ゴシック体"/>
                        </a:rPr>
                        <a:t>       【</a:t>
                      </a:r>
                      <a:r>
                        <a:rPr kumimoji="1" lang="ja-JP" altLang="en-US" sz="900" dirty="0">
                          <a:solidFill>
                            <a:srgbClr val="9200FF"/>
                          </a:solidFill>
                          <a:latin typeface="ＤＦ特太ゴシック体"/>
                          <a:ea typeface="ＤＦ特太ゴシック体"/>
                        </a:rPr>
                        <a:t>自助】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　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</a:tr>
              <a:tr h="1939820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rgbClr val="003EFF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1100" b="0" dirty="0">
                          <a:solidFill>
                            <a:srgbClr val="FF00C0"/>
                          </a:solidFill>
                          <a:latin typeface="ＤＦ特太ゴシック体"/>
                          <a:ea typeface="ＤＦ特太ゴシック体"/>
                        </a:rPr>
                        <a:t>避難の準備及び</a:t>
                      </a:r>
                      <a:r>
                        <a:rPr kumimoji="1" lang="ja-JP" altLang="en-US" sz="1100" b="0" dirty="0">
                          <a:solidFill>
                            <a:srgbClr val="FF00C0"/>
                          </a:solidFill>
                          <a:latin typeface="ＤＦ特太ゴシック体"/>
                          <a:ea typeface="ＤＦ特太ゴシック体"/>
                        </a:rPr>
                        <a:t>近所の安否確認</a:t>
                      </a:r>
                      <a:endParaRPr kumimoji="1" lang="ja-JP" altLang="en-US" sz="1050" b="0" dirty="0">
                        <a:solidFill>
                          <a:srgbClr val="FF00C0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非常用持出袋の中身の確認・準備をする。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ガスの元栓を閉める。サーキットブレー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カーを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切る。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隣近所の人の安否を確認、協力して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救出・手当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や初期消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火をする。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rgbClr val="003EFF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1050" b="0" dirty="0">
                          <a:solidFill>
                            <a:srgbClr val="FF00C0"/>
                          </a:solidFill>
                          <a:latin typeface="ＤＦ特太ゴシック体"/>
                          <a:ea typeface="ＤＦ特太ゴシック体"/>
                        </a:rPr>
                        <a:t>避　難</a:t>
                      </a:r>
                      <a:endParaRPr kumimoji="1" lang="ja-JP" altLang="en-US" sz="900" b="0" dirty="0">
                        <a:solidFill>
                          <a:srgbClr val="FF00C0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一時避難場所又は避難所など安全な場所へ避難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ブロック塀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や垂れ下がった電線など危険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なもの　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に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注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意して避難する。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高齢者や体の不自由な人を助け合いながら避難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する。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自宅が安全であれば、自宅に戻り在宅避難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marL="91440" marR="91440" marT="0" marB="0" vert="horz" anchor="t" anchorCtr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・非常用持出袋の準備、防災マップ等の準備・確認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・手袋、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ヘルメット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や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厚底の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靴の準備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・ガスの元栓の場所や閉め方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サーキット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ブレーカー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の場所や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切り方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避難経路の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確認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rgbClr val="9200FF"/>
                          </a:solidFill>
                          <a:latin typeface="ＤＦ特太ゴシック体"/>
                          <a:ea typeface="ＤＦ特太ゴシック体"/>
                        </a:rPr>
                        <a:t> 【</a:t>
                      </a:r>
                      <a:r>
                        <a:rPr kumimoji="1" lang="ja-JP" altLang="en-US" sz="900" dirty="0">
                          <a:solidFill>
                            <a:srgbClr val="9200FF"/>
                          </a:solidFill>
                          <a:latin typeface="ＤＦ特太ゴシック体"/>
                          <a:ea typeface="ＤＦ特太ゴシック体"/>
                        </a:rPr>
                        <a:t>自助・共助】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</a:tr>
              <a:tr h="646624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rgbClr val="FF00C0"/>
                          </a:solidFill>
                          <a:latin typeface="ＤＦ特太ゴシック体"/>
                          <a:ea typeface="ＤＦ特太ゴシック体"/>
                        </a:rPr>
                        <a:t>避難所又は在宅避難</a:t>
                      </a:r>
                      <a:endParaRPr kumimoji="1" lang="ja-JP" altLang="en-US" sz="900" b="0" dirty="0">
                        <a:solidFill>
                          <a:srgbClr val="FF00C0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当初３日間程度、準備した備蓄品でしのぐ。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お互いに協力して避難所生活を行う。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外出家族の確認及び親戚、友人に自分の安全や　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　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避難先を連絡する。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□　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marL="91440" marR="91440" marT="0" marB="0" vert="horz" anchor="t" anchorCtr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・備蓄品の準備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・避難所運営の手伝い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rgbClr val="9200FF"/>
                          </a:solidFill>
                          <a:latin typeface="ＤＦ特太ゴシック体"/>
                          <a:ea typeface="ＤＦ特太ゴシック体"/>
                        </a:rPr>
                        <a:t> 【</a:t>
                      </a:r>
                      <a:r>
                        <a:rPr kumimoji="1" lang="ja-JP" altLang="en-US" sz="900" dirty="0">
                          <a:solidFill>
                            <a:srgbClr val="9200FF"/>
                          </a:solidFill>
                          <a:latin typeface="ＤＦ特太ゴシック体"/>
                          <a:ea typeface="ＤＦ特太ゴシック体"/>
                        </a:rPr>
                        <a:t>自助・共助】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122" name="図 4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23" y="31749"/>
            <a:ext cx="857250" cy="857250"/>
          </a:xfrm>
          <a:prstGeom prst="rect">
            <a:avLst/>
          </a:prstGeom>
        </p:spPr>
      </p:pic>
      <p:sp>
        <p:nvSpPr>
          <p:cNvPr id="1123" name="テキスト 69"/>
          <p:cNvSpPr txBox="1"/>
          <p:nvPr/>
        </p:nvSpPr>
        <p:spPr>
          <a:xfrm>
            <a:off x="427325" y="3302921"/>
            <a:ext cx="3408874" cy="576188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家族や近所で避難に時間がかかる人はいますか？</a:t>
            </a:r>
            <a:r>
              <a:rPr lang="ja-JP" altLang="en-US" sz="1050" b="0" u="sng">
                <a:solidFill>
                  <a:schemeClr val="bg1"/>
                </a:solidFill>
                <a:latin typeface="ＤＦ特太ゴシック体"/>
                <a:ea typeface="ＤＦ特太ゴシック体"/>
              </a:rPr>
              <a:t>　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 u="none">
                <a:solidFill>
                  <a:schemeClr val="tx1"/>
                </a:solidFill>
                <a:latin typeface="ＤＦ特太ゴシック体"/>
                <a:ea typeface="ＤＦ特太ゴシック体"/>
              </a:rPr>
              <a:t>　□高齢者　　□乳幼児　　□障がい者　　□妊婦</a:t>
            </a:r>
            <a:endParaRPr lang="ja-JP" altLang="en-US" sz="1050" b="0" u="sng">
              <a:solidFill>
                <a:schemeClr val="bg1"/>
              </a:solidFill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 u="none">
                <a:solidFill>
                  <a:schemeClr val="tx1"/>
                </a:solidFill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none">
                <a:solidFill>
                  <a:schemeClr val="tx1"/>
                </a:solidFill>
                <a:latin typeface="ＤＦ特太ゴシック体"/>
                <a:ea typeface="ＤＦ特太ゴシック体"/>
              </a:rPr>
              <a:t>□病気の人　□</a:t>
            </a:r>
            <a:r>
              <a:rPr lang="ja-JP" altLang="en-US" sz="1050" b="0" u="none">
                <a:solidFill>
                  <a:schemeClr val="tx1"/>
                </a:solidFill>
                <a:latin typeface="ＤＦ特太ゴシック体"/>
                <a:ea typeface="ＤＦ特太ゴシック体"/>
              </a:rPr>
              <a:t>その他</a:t>
            </a:r>
            <a:r>
              <a:rPr lang="ja-JP" altLang="en-US" sz="1050" b="0" u="none">
                <a:solidFill>
                  <a:schemeClr val="tx1"/>
                </a:solidFill>
                <a:latin typeface="ＤＦ特太ゴシック体"/>
                <a:ea typeface="ＤＦ特太ゴシック体"/>
              </a:rPr>
              <a:t>(    　　　 </a:t>
            </a:r>
            <a:r>
              <a:rPr lang="ja-JP" altLang="en-US" sz="1050" b="0" u="none">
                <a:solidFill>
                  <a:schemeClr val="tx1"/>
                </a:solidFill>
                <a:latin typeface="ＤＦ特太ゴシック体"/>
                <a:ea typeface="ＤＦ特太ゴシック体"/>
              </a:rPr>
              <a:t>)</a:t>
            </a:r>
            <a:r>
              <a:rPr lang="ja-JP" altLang="en-US" sz="1050" b="0" u="sng">
                <a:solidFill>
                  <a:schemeClr val="tx1"/>
                </a:solidFill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　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　　　　　　　　　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　　　　　　　　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　　　　　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　　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　</a:t>
            </a:r>
            <a:endParaRPr lang="ja-JP" altLang="en-US" sz="1050" b="0" u="none">
              <a:solidFill>
                <a:schemeClr val="tx1"/>
              </a:solidFill>
              <a:latin typeface="ＤＦ特太ゴシック体"/>
              <a:ea typeface="ＤＦ特太ゴシック体"/>
            </a:endParaRPr>
          </a:p>
        </p:txBody>
      </p:sp>
      <p:sp>
        <p:nvSpPr>
          <p:cNvPr id="1124" name="テキスト 70"/>
          <p:cNvSpPr txBox="1"/>
          <p:nvPr/>
        </p:nvSpPr>
        <p:spPr>
          <a:xfrm>
            <a:off x="6300000" y="641531"/>
            <a:ext cx="2157780" cy="260717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1100" u="none">
                <a:latin typeface="ＤＦ特太ゴシック体"/>
                <a:ea typeface="ＤＦ特太ゴシック体"/>
              </a:rPr>
              <a:t>【　　年　　月　　日　作成】</a:t>
            </a:r>
            <a:endParaRPr lang="ja-JP" altLang="en-US" u="none">
              <a:latin typeface="ＤＦ特太ゴシック体"/>
              <a:ea typeface="ＤＦ特太ゴシック体"/>
            </a:endParaRPr>
          </a:p>
        </p:txBody>
      </p:sp>
      <p:sp>
        <p:nvSpPr>
          <p:cNvPr id="1125" name="直線 78"/>
          <p:cNvSpPr/>
          <p:nvPr/>
        </p:nvSpPr>
        <p:spPr>
          <a:xfrm>
            <a:off x="617446" y="4256691"/>
            <a:ext cx="3162609" cy="0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26" name="直線 79"/>
          <p:cNvSpPr/>
          <p:nvPr/>
        </p:nvSpPr>
        <p:spPr>
          <a:xfrm>
            <a:off x="614724" y="4403229"/>
            <a:ext cx="3165330" cy="0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27" name="直線 80"/>
          <p:cNvSpPr/>
          <p:nvPr/>
        </p:nvSpPr>
        <p:spPr>
          <a:xfrm>
            <a:off x="684068" y="4678989"/>
            <a:ext cx="3096000" cy="0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28" name="四角形 43"/>
          <p:cNvSpPr/>
          <p:nvPr/>
        </p:nvSpPr>
        <p:spPr>
          <a:xfrm>
            <a:off x="4648736" y="1903616"/>
            <a:ext cx="635650" cy="67439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p>
            <a:pPr algn="ctr">
              <a:defRPr lang="ja-JP" altLang="en-US"/>
            </a:pPr>
            <a:r>
              <a:rPr lang="ja-JP" altLang="en-US" sz="1400">
                <a:solidFill>
                  <a:srgbClr val="00C000"/>
                </a:solidFill>
                <a:latin typeface="AR Pゴシック体S"/>
                <a:ea typeface="AR Pゴシック体S"/>
              </a:rPr>
              <a:t>２～５分</a:t>
            </a:r>
            <a:endParaRPr lang="ja-JP" altLang="en-US">
              <a:solidFill>
                <a:srgbClr val="00C000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29" name="図形 63"/>
          <p:cNvSpPr/>
          <p:nvPr/>
        </p:nvSpPr>
        <p:spPr>
          <a:xfrm rot="5400000">
            <a:off x="4057147" y="1477335"/>
            <a:ext cx="858578" cy="272862"/>
          </a:xfrm>
          <a:prstGeom prst="homePlate">
            <a:avLst/>
          </a:prstGeom>
          <a:solidFill>
            <a:srgbClr val="FFA6A6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30" name="四角形 80"/>
          <p:cNvSpPr/>
          <p:nvPr/>
        </p:nvSpPr>
        <p:spPr>
          <a:xfrm>
            <a:off x="4647915" y="2777440"/>
            <a:ext cx="637292" cy="74300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p>
            <a:pPr algn="ctr">
              <a:defRPr lang="ja-JP" altLang="en-US"/>
            </a:pPr>
            <a:r>
              <a:rPr lang="ja-JP" altLang="en-US" sz="1400">
                <a:solidFill>
                  <a:srgbClr val="00C000"/>
                </a:solidFill>
                <a:latin typeface="AR Pゴシック体S"/>
                <a:ea typeface="AR Pゴシック体S"/>
              </a:rPr>
              <a:t>５～10分</a:t>
            </a:r>
            <a:endParaRPr lang="ja-JP" altLang="en-US">
              <a:solidFill>
                <a:srgbClr val="00C000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31" name="テキスト 27"/>
          <p:cNvSpPr txBox="1"/>
          <p:nvPr/>
        </p:nvSpPr>
        <p:spPr>
          <a:xfrm>
            <a:off x="4317757" y="1128109"/>
            <a:ext cx="352157" cy="1018202"/>
          </a:xfrm>
          <a:prstGeom prst="rect">
            <a:avLst/>
          </a:prstGeom>
        </p:spPr>
        <p:txBody>
          <a:bodyPr vert="eaVert" wrap="square">
            <a:spAutoFit/>
          </a:bodyPr>
          <a:p>
            <a:pPr>
              <a:defRPr lang="ja-JP" altLang="en-US"/>
            </a:pPr>
            <a:r>
              <a:rPr lang="ja-JP" altLang="en-US" sz="1100">
                <a:solidFill>
                  <a:schemeClr val="tx1"/>
                </a:solidFill>
                <a:latin typeface="ＤＦ特太ゴシック体"/>
                <a:ea typeface="ＤＦ特太ゴシック体"/>
              </a:rPr>
              <a:t>地震時の行動</a:t>
            </a:r>
            <a:endParaRPr lang="ja-JP" altLang="en-US" sz="1100">
              <a:solidFill>
                <a:schemeClr val="tx1"/>
              </a:solidFill>
              <a:latin typeface="ＤＦ特太ゴシック体"/>
              <a:ea typeface="ＤＦ特太ゴシック体"/>
            </a:endParaRPr>
          </a:p>
        </p:txBody>
      </p:sp>
      <p:sp>
        <p:nvSpPr>
          <p:cNvPr id="1132" name="テキスト 81"/>
          <p:cNvSpPr txBox="1"/>
          <p:nvPr/>
        </p:nvSpPr>
        <p:spPr>
          <a:xfrm>
            <a:off x="4305787" y="2421168"/>
            <a:ext cx="367546" cy="1168658"/>
          </a:xfrm>
          <a:prstGeom prst="rect">
            <a:avLst/>
          </a:prstGeom>
        </p:spPr>
        <p:txBody>
          <a:bodyPr vert="eaVert" wrap="none">
            <a:spAutoFit/>
          </a:bodyPr>
          <a:p>
            <a:pPr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ＤＦ特太ゴシック体"/>
                <a:ea typeface="ＤＦ特太ゴシック体"/>
              </a:rPr>
              <a:t>地震直後の行動</a:t>
            </a:r>
            <a:endParaRPr lang="ja-JP" altLang="en-US">
              <a:solidFill>
                <a:schemeClr val="tx1"/>
              </a:solidFill>
              <a:latin typeface="ＤＦ特太ゴシック体"/>
              <a:ea typeface="ＤＦ特太ゴシック体"/>
            </a:endParaRPr>
          </a:p>
        </p:txBody>
      </p:sp>
      <p:sp>
        <p:nvSpPr>
          <p:cNvPr id="1133" name="四角形 83"/>
          <p:cNvSpPr/>
          <p:nvPr/>
        </p:nvSpPr>
        <p:spPr>
          <a:xfrm>
            <a:off x="4621102" y="4360626"/>
            <a:ext cx="690918" cy="74300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p>
            <a:pPr algn="ctr">
              <a:defRPr lang="ja-JP" altLang="en-US"/>
            </a:pPr>
            <a:r>
              <a:rPr lang="ja-JP" altLang="en-US" sz="1400">
                <a:solidFill>
                  <a:srgbClr val="00C000"/>
                </a:solidFill>
                <a:latin typeface="AR Pゴシック体S"/>
                <a:ea typeface="AR Pゴシック体S"/>
              </a:rPr>
              <a:t>１０分～</a:t>
            </a:r>
            <a:endParaRPr lang="ja-JP" altLang="en-US">
              <a:solidFill>
                <a:srgbClr val="00C000"/>
              </a:solidFill>
              <a:latin typeface="AR Pゴシック体S"/>
              <a:ea typeface="AR Pゴシック体S"/>
            </a:endParaRPr>
          </a:p>
          <a:p>
            <a:pPr algn="ctr">
              <a:defRPr lang="ja-JP" altLang="en-US"/>
            </a:pPr>
            <a:r>
              <a:rPr lang="ja-JP" altLang="en-US" sz="1400">
                <a:solidFill>
                  <a:srgbClr val="00C000"/>
                </a:solidFill>
                <a:latin typeface="AR Pゴシック体S"/>
                <a:ea typeface="AR Pゴシック体S"/>
              </a:rPr>
              <a:t>半日</a:t>
            </a:r>
            <a:endParaRPr lang="ja-JP" altLang="en-US" sz="1400">
              <a:solidFill>
                <a:srgbClr val="00C000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34" name="テキスト 82"/>
          <p:cNvSpPr txBox="1"/>
          <p:nvPr/>
        </p:nvSpPr>
        <p:spPr>
          <a:xfrm>
            <a:off x="4305787" y="4405489"/>
            <a:ext cx="367546" cy="1014770"/>
          </a:xfrm>
          <a:prstGeom prst="rect">
            <a:avLst/>
          </a:prstGeom>
        </p:spPr>
        <p:txBody>
          <a:bodyPr vert="eaVert" wrap="none">
            <a:spAutoFit/>
          </a:bodyPr>
          <a:p>
            <a:pPr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ＤＦ特太ゴシック体"/>
                <a:ea typeface="ＤＦ特太ゴシック体"/>
              </a:rPr>
              <a:t>地震後の行動</a:t>
            </a:r>
            <a:endParaRPr lang="ja-JP" altLang="en-US">
              <a:solidFill>
                <a:schemeClr val="tx1"/>
              </a:solidFill>
              <a:latin typeface="ＤＦ特太ゴシック体"/>
              <a:ea typeface="ＤＦ特太ゴシック体"/>
            </a:endParaRPr>
          </a:p>
        </p:txBody>
      </p:sp>
      <p:sp>
        <p:nvSpPr>
          <p:cNvPr id="1135" name="テキスト 86"/>
          <p:cNvSpPr txBox="1"/>
          <p:nvPr/>
        </p:nvSpPr>
        <p:spPr>
          <a:xfrm>
            <a:off x="4317022" y="6010798"/>
            <a:ext cx="367546" cy="1018202"/>
          </a:xfrm>
          <a:prstGeom prst="rect">
            <a:avLst/>
          </a:prstGeom>
        </p:spPr>
        <p:txBody>
          <a:bodyPr vert="eaVert" wrap="square">
            <a:spAutoFit/>
          </a:bodyPr>
          <a:p>
            <a:pPr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ＤＦ特太ゴシック体"/>
                <a:ea typeface="ＤＦ特太ゴシック体"/>
              </a:rPr>
              <a:t>避難生活</a:t>
            </a:r>
            <a:endParaRPr lang="ja-JP" altLang="en-US">
              <a:solidFill>
                <a:schemeClr val="tx1"/>
              </a:solidFill>
              <a:latin typeface="ＤＦ特太ゴシック体"/>
              <a:ea typeface="ＤＦ特太ゴシック体"/>
            </a:endParaRPr>
          </a:p>
        </p:txBody>
      </p:sp>
      <p:sp>
        <p:nvSpPr>
          <p:cNvPr id="1136" name="図形 87"/>
          <p:cNvSpPr/>
          <p:nvPr/>
        </p:nvSpPr>
        <p:spPr>
          <a:xfrm>
            <a:off x="4692091" y="1082923"/>
            <a:ext cx="542563" cy="608268"/>
          </a:xfrm>
          <a:prstGeom prst="irregularSeal1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37" name="テキスト 26"/>
          <p:cNvSpPr txBox="1"/>
          <p:nvPr/>
        </p:nvSpPr>
        <p:spPr>
          <a:xfrm>
            <a:off x="4740215" y="1135816"/>
            <a:ext cx="490657" cy="460772"/>
          </a:xfrm>
          <a:prstGeom prst="rect">
            <a:avLst/>
          </a:prstGeom>
        </p:spPr>
        <p:txBody>
          <a:bodyPr vert="horz" wrap="none">
            <a:spAutoFit/>
          </a:bodyPr>
          <a:p>
            <a:pPr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AR Pゴシック体S"/>
                <a:ea typeface="AR Pゴシック体S"/>
              </a:rPr>
              <a:t>地震</a:t>
            </a:r>
            <a:endParaRPr lang="ja-JP" altLang="en-US">
              <a:solidFill>
                <a:schemeClr val="tx1"/>
              </a:solidFill>
              <a:latin typeface="AR Pゴシック体S"/>
              <a:ea typeface="AR Pゴシック体S"/>
            </a:endParaRPr>
          </a:p>
          <a:p>
            <a:pPr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AR Pゴシック体S"/>
                <a:ea typeface="AR Pゴシック体S"/>
              </a:rPr>
              <a:t>発生</a:t>
            </a:r>
            <a:endParaRPr lang="ja-JP" altLang="en-US" sz="1200">
              <a:solidFill>
                <a:schemeClr val="tx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38" name="四角形 78"/>
          <p:cNvSpPr/>
          <p:nvPr/>
        </p:nvSpPr>
        <p:spPr>
          <a:xfrm>
            <a:off x="4698481" y="1460909"/>
            <a:ext cx="536161" cy="61147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p>
            <a:pPr algn="ctr">
              <a:defRPr lang="ja-JP" altLang="en-US"/>
            </a:pPr>
            <a:r>
              <a:rPr lang="ja-JP" altLang="en-US" sz="1400">
                <a:solidFill>
                  <a:srgbClr val="00C000"/>
                </a:solidFill>
                <a:latin typeface="AR Pゴシック体S"/>
                <a:ea typeface="AR Pゴシック体S"/>
              </a:rPr>
              <a:t>０～２分</a:t>
            </a:r>
            <a:endParaRPr lang="ja-JP" altLang="en-US">
              <a:solidFill>
                <a:srgbClr val="00C000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39" name="直線 88"/>
          <p:cNvSpPr/>
          <p:nvPr/>
        </p:nvSpPr>
        <p:spPr>
          <a:xfrm>
            <a:off x="614724" y="4535114"/>
            <a:ext cx="3165330" cy="0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pic>
        <p:nvPicPr>
          <p:cNvPr id="1140" name="図 9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5583" y="14150"/>
            <a:ext cx="1269345" cy="666076"/>
          </a:xfrm>
          <a:prstGeom prst="rect">
            <a:avLst/>
          </a:prstGeom>
        </p:spPr>
      </p:pic>
      <p:sp>
        <p:nvSpPr>
          <p:cNvPr id="1141" name="四角形 139"/>
          <p:cNvSpPr/>
          <p:nvPr/>
        </p:nvSpPr>
        <p:spPr>
          <a:xfrm>
            <a:off x="4593446" y="6040691"/>
            <a:ext cx="738692" cy="74300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anchor="ctr"/>
          <a:p>
            <a:pPr algn="ctr">
              <a:defRPr lang="ja-JP" altLang="en-US"/>
            </a:pPr>
            <a:r>
              <a:rPr lang="ja-JP" altLang="en-US" sz="1400">
                <a:solidFill>
                  <a:srgbClr val="00C000"/>
                </a:solidFill>
                <a:latin typeface="AR Pゴシック体S"/>
                <a:ea typeface="AR Pゴシック体S"/>
              </a:rPr>
              <a:t>半日</a:t>
            </a:r>
            <a:endParaRPr lang="ja-JP" altLang="en-US">
              <a:solidFill>
                <a:srgbClr val="00C000"/>
              </a:solidFill>
              <a:latin typeface="AR Pゴシック体S"/>
              <a:ea typeface="AR Pゴシック体S"/>
            </a:endParaRPr>
          </a:p>
          <a:p>
            <a:pPr algn="ctr">
              <a:defRPr lang="ja-JP" altLang="en-US"/>
            </a:pPr>
            <a:r>
              <a:rPr lang="ja-JP" altLang="en-US" sz="1400">
                <a:solidFill>
                  <a:srgbClr val="00C000"/>
                </a:solidFill>
                <a:latin typeface="AR Pゴシック体S"/>
                <a:ea typeface="AR Pゴシック体S"/>
              </a:rPr>
              <a:t>～</a:t>
            </a:r>
            <a:endParaRPr lang="ja-JP" altLang="en-US" sz="1400">
              <a:solidFill>
                <a:srgbClr val="00C000"/>
              </a:solidFill>
              <a:latin typeface="AR Pゴシック体S"/>
              <a:ea typeface="AR Pゴシック体S"/>
            </a:endParaRPr>
          </a:p>
          <a:p>
            <a:pPr algn="ctr">
              <a:defRPr lang="ja-JP" altLang="en-US"/>
            </a:pPr>
            <a:r>
              <a:rPr lang="ja-JP" altLang="en-US" sz="1400">
                <a:solidFill>
                  <a:srgbClr val="00C000"/>
                </a:solidFill>
                <a:latin typeface="AR Pゴシック体S"/>
                <a:ea typeface="AR Pゴシック体S"/>
              </a:rPr>
              <a:t>3日</a:t>
            </a:r>
            <a:endParaRPr lang="ja-JP" altLang="en-US" sz="1400">
              <a:solidFill>
                <a:srgbClr val="00C000"/>
              </a:solidFill>
              <a:latin typeface="AR Pゴシック体S"/>
              <a:ea typeface="AR Pゴシック体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4.1.7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20210701-09</dc:creator>
  <cp:lastModifiedBy>20210701-09</cp:lastModifiedBy>
  <dcterms:created xsi:type="dcterms:W3CDTF">2022-04-22T07:31:00Z</dcterms:created>
  <dcterms:modified xsi:type="dcterms:W3CDTF">2022-06-24T07:55:02Z</dcterms:modified>
  <cp:revision>3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