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7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8"/>
    <p:restoredTop sz="94660"/>
  </p:normalViewPr>
  <p:slideViewPr>
    <p:cSldViewPr>
      <p:cViewPr varScale="1">
        <p:scale>
          <a:sx n="111" d="100"/>
          <a:sy n="111" d="100"/>
        </p:scale>
        <p:origin x="-1584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652803"/>
            <a:ext cx="8229600" cy="13441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3092963"/>
            <a:ext cx="8229600" cy="23042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736813"/>
            <a:ext cx="8229600" cy="423646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986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986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36813"/>
            <a:ext cx="8229600" cy="428133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948947"/>
            <a:ext cx="8229600" cy="105611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84749"/>
            <a:ext cx="8229600" cy="176419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736815"/>
            <a:ext cx="3970784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736815"/>
            <a:ext cx="4006788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97078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970784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535113"/>
            <a:ext cx="397078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2174875"/>
            <a:ext cx="3970784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73049"/>
            <a:ext cx="3008313" cy="116205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73052"/>
            <a:ext cx="4727438" cy="564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700808"/>
            <a:ext cx="3008312" cy="4272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4689140"/>
            <a:ext cx="5486400" cy="56673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212643"/>
            <a:ext cx="5486400" cy="4378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01209"/>
            <a:ext cx="5486400" cy="6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6237312"/>
            <a:ext cx="4104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418653"/>
            <a:ext cx="8229600" cy="994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736813"/>
            <a:ext cx="82296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237312"/>
            <a:ext cx="1882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6237312"/>
            <a:ext cx="19185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図形 64"/>
          <p:cNvSpPr/>
          <p:nvPr/>
        </p:nvSpPr>
        <p:spPr>
          <a:xfrm rot="5400000">
            <a:off x="3730526" y="6180315"/>
            <a:ext cx="953172" cy="276229"/>
          </a:xfrm>
          <a:prstGeom prst="homePlat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4" name="図形 60"/>
          <p:cNvSpPr/>
          <p:nvPr/>
        </p:nvSpPr>
        <p:spPr>
          <a:xfrm rot="5400000">
            <a:off x="3306128" y="5402774"/>
            <a:ext cx="1801969" cy="276229"/>
          </a:xfrm>
          <a:prstGeom prst="homePlate">
            <a:avLst/>
          </a:prstGeom>
          <a:solidFill>
            <a:srgbClr val="7030A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5" name="図形 63"/>
          <p:cNvSpPr/>
          <p:nvPr/>
        </p:nvSpPr>
        <p:spPr>
          <a:xfrm rot="5400000">
            <a:off x="3455800" y="3883144"/>
            <a:ext cx="1502624" cy="276229"/>
          </a:xfrm>
          <a:prstGeom prst="homePlate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6" name="テキスト 12"/>
          <p:cNvSpPr txBox="1"/>
          <p:nvPr/>
        </p:nvSpPr>
        <p:spPr>
          <a:xfrm>
            <a:off x="2824658" y="148780"/>
            <a:ext cx="3494684" cy="368439"/>
          </a:xfrm>
          <a:prstGeom prst="rect">
            <a:avLst/>
          </a:prstGeom>
          <a:solidFill>
            <a:srgbClr val="D4F3B5"/>
          </a:solidFill>
          <a:ln w="190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u="sng">
                <a:latin typeface="AR Pゴシック体S"/>
                <a:ea typeface="AR Pゴシック体S"/>
              </a:rPr>
              <a:t>　　　</a:t>
            </a:r>
            <a:r>
              <a:rPr lang="ja-JP" altLang="en-US" u="sng">
                <a:latin typeface="AR Pゴシック体S"/>
                <a:ea typeface="AR Pゴシック体S"/>
              </a:rPr>
              <a:t>　</a:t>
            </a:r>
            <a:r>
              <a:rPr lang="ja-JP" altLang="en-US">
                <a:latin typeface="AR Pゴシック体S"/>
                <a:ea typeface="AR Pゴシック体S"/>
              </a:rPr>
              <a:t>家　マイ・タイムライン</a:t>
            </a:r>
            <a:endParaRPr lang="ja-JP" altLang="en-US">
              <a:latin typeface="AR Pゴシック体S"/>
              <a:ea typeface="AR Pゴシック体S"/>
            </a:endParaRPr>
          </a:p>
        </p:txBody>
      </p:sp>
      <p:sp>
        <p:nvSpPr>
          <p:cNvPr id="1117" name="四角形 14"/>
          <p:cNvSpPr/>
          <p:nvPr/>
        </p:nvSpPr>
        <p:spPr>
          <a:xfrm>
            <a:off x="39107" y="911120"/>
            <a:ext cx="331616" cy="58968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AR Pゴシック体S"/>
                <a:ea typeface="AR Pゴシック体S"/>
              </a:rPr>
              <a:t>平時の準備</a:t>
            </a:r>
            <a:endParaRPr lang="ja-JP" altLang="en-US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18" name="テキスト 15"/>
          <p:cNvSpPr txBox="1"/>
          <p:nvPr/>
        </p:nvSpPr>
        <p:spPr>
          <a:xfrm>
            <a:off x="427090" y="876271"/>
            <a:ext cx="3408950" cy="4299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100">
                <a:latin typeface="AR Pゴシック体S"/>
                <a:ea typeface="AR Pゴシック体S"/>
              </a:rPr>
              <a:t>１　避難の準備・確認</a:t>
            </a:r>
            <a:endParaRPr lang="ja-JP" altLang="en-US" sz="1100">
              <a:latin typeface="AR Pゴシック体S"/>
              <a:ea typeface="AR Pゴシック体S"/>
            </a:endParaRPr>
          </a:p>
          <a:p>
            <a:pPr>
              <a:defRPr lang="ja-JP" altLang="en-US"/>
            </a:pPr>
            <a:r>
              <a:rPr lang="ja-JP" altLang="en-US" sz="1100">
                <a:latin typeface="AR Pゴシック体S"/>
                <a:ea typeface="AR Pゴシック体S"/>
              </a:rPr>
              <a:t>　 防災マップで自宅や自宅周辺の</a:t>
            </a:r>
            <a:r>
              <a:rPr lang="ja-JP" altLang="en-US" sz="1100">
                <a:latin typeface="AR Pゴシック体S"/>
                <a:ea typeface="AR Pゴシック体S"/>
              </a:rPr>
              <a:t>危険を確認</a:t>
            </a:r>
            <a:r>
              <a:rPr lang="ja-JP" altLang="en-US" sz="1100">
                <a:latin typeface="AR Pゴシック体S"/>
                <a:ea typeface="AR Pゴシック体S"/>
              </a:rPr>
              <a:t>しよう。</a:t>
            </a:r>
            <a:r>
              <a:rPr lang="ja-JP" altLang="en-US" sz="1100">
                <a:latin typeface="AR Pゴシック体S"/>
                <a:ea typeface="AR Pゴシック体S"/>
              </a:rPr>
              <a:t>　</a:t>
            </a:r>
            <a:endParaRPr lang="ja-JP" altLang="en-US" sz="1100">
              <a:latin typeface="AR Pゴシック体S"/>
              <a:ea typeface="AR Pゴシック体S"/>
            </a:endParaRPr>
          </a:p>
        </p:txBody>
      </p:sp>
      <p:sp>
        <p:nvSpPr>
          <p:cNvPr id="1119" name="テキスト 16"/>
          <p:cNvSpPr txBox="1"/>
          <p:nvPr/>
        </p:nvSpPr>
        <p:spPr>
          <a:xfrm>
            <a:off x="425968" y="1286318"/>
            <a:ext cx="3414203" cy="7377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  <a:effectLst/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◎　あなたの家は洪水浸水想定区域に入ってますか？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　□入っている。</a:t>
            </a:r>
            <a:r>
              <a:rPr lang="ja-JP" altLang="en-US" sz="1050">
                <a:latin typeface="ＤＦ特太ゴシック体"/>
                <a:ea typeface="ＤＦ特太ゴシック体"/>
              </a:rPr>
              <a:t>水深は</a:t>
            </a:r>
            <a:r>
              <a:rPr lang="ja-JP" altLang="en-US" sz="105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ｍ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□いない。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　　</a:t>
            </a:r>
            <a:endParaRPr lang="ja-JP" altLang="en-US" sz="120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◎</a:t>
            </a: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あなたの家は土砂災害警戒区域に入ってますか？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□入っている。　□いない。</a:t>
            </a:r>
            <a:endParaRPr lang="ja-JP" altLang="en-US" sz="1050">
              <a:latin typeface="ＤＦ特太ゴシック体"/>
              <a:ea typeface="ＤＦ特太ゴシック体"/>
            </a:endParaRPr>
          </a:p>
        </p:txBody>
      </p:sp>
      <p:sp>
        <p:nvSpPr>
          <p:cNvPr id="1120" name="テキスト 17"/>
          <p:cNvSpPr txBox="1"/>
          <p:nvPr/>
        </p:nvSpPr>
        <p:spPr>
          <a:xfrm>
            <a:off x="426843" y="2050406"/>
            <a:ext cx="3406105" cy="1222519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◎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避難場所はどこですか？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避難先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１　　　　　　　　　　  　　　 　　</a:t>
            </a:r>
            <a:r>
              <a:rPr lang="ja-JP" altLang="en-US" sz="1050" b="0" u="sng">
                <a:solidFill>
                  <a:schemeClr val="bg1"/>
                </a:solidFill>
                <a:latin typeface="ＤＦ特太ゴシック体"/>
                <a:ea typeface="ＤＦ特太ゴシック体"/>
              </a:rPr>
              <a:t>◎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</a:t>
            </a:r>
            <a:endParaRPr lang="ja-JP" altLang="en-US" sz="1050" b="0" u="sng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避難先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２　　　　　　　　　　　　　　   　</a:t>
            </a:r>
            <a:r>
              <a:rPr lang="ja-JP" altLang="en-US" sz="1050" b="0" u="sng">
                <a:solidFill>
                  <a:schemeClr val="bg1"/>
                </a:solidFill>
                <a:latin typeface="ＤＦ特太ゴシック体"/>
                <a:ea typeface="ＤＦ特太ゴシック体"/>
              </a:rPr>
              <a:t>◎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◎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避難経路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は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決まってますか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？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◎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避難先までの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時間は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？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避難先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１：徒歩（　　 　）分 車（　　 　）分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避難先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２：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徒歩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（　　　 ）分 車（　　 　）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分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endParaRPr lang="ja-JP" altLang="en-US" sz="1050" b="0">
              <a:latin typeface="ＤＦ特太ゴシック体"/>
              <a:ea typeface="ＤＦ特太ゴシック体"/>
            </a:endParaRPr>
          </a:p>
        </p:txBody>
      </p:sp>
      <p:sp>
        <p:nvSpPr>
          <p:cNvPr id="1121" name="テキスト 19"/>
          <p:cNvSpPr txBox="1"/>
          <p:nvPr/>
        </p:nvSpPr>
        <p:spPr>
          <a:xfrm>
            <a:off x="427309" y="5034981"/>
            <a:ext cx="3410148" cy="2607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100">
                <a:latin typeface="AR Pゴシック体S"/>
                <a:ea typeface="AR Pゴシック体S"/>
              </a:rPr>
              <a:t>２　非常持出品を準備しよう。</a:t>
            </a:r>
            <a:r>
              <a:rPr lang="ja-JP" altLang="en-US" sz="800">
                <a:latin typeface="AR Pゴシック体S"/>
                <a:ea typeface="AR Pゴシック体S"/>
              </a:rPr>
              <a:t>（各家庭で追加してください）</a:t>
            </a:r>
            <a:r>
              <a:rPr lang="ja-JP" altLang="en-US" sz="900">
                <a:latin typeface="AR Pゴシック体S"/>
                <a:ea typeface="AR Pゴシック体S"/>
              </a:rPr>
              <a:t>　</a:t>
            </a:r>
            <a:endParaRPr lang="ja-JP" altLang="en-US" sz="1200">
              <a:latin typeface="AR Pゴシック体S"/>
              <a:ea typeface="AR Pゴシック体S"/>
            </a:endParaRPr>
          </a:p>
        </p:txBody>
      </p:sp>
      <p:sp>
        <p:nvSpPr>
          <p:cNvPr id="1122" name="テキスト 20"/>
          <p:cNvSpPr txBox="1"/>
          <p:nvPr/>
        </p:nvSpPr>
        <p:spPr>
          <a:xfrm>
            <a:off x="426964" y="5305876"/>
            <a:ext cx="3406678" cy="73777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□食料　　□貴重品　□懐中電灯</a:t>
            </a:r>
            <a:r>
              <a:rPr lang="ja-JP" altLang="en-US" sz="1050">
                <a:latin typeface="ＤＦ特太ゴシック体"/>
                <a:ea typeface="ＤＦ特太ゴシック体"/>
              </a:rPr>
              <a:t>□着替 　 </a:t>
            </a:r>
            <a:r>
              <a:rPr lang="ja-JP" altLang="en-US" sz="1050">
                <a:latin typeface="ＤＦ特太ゴシック体"/>
                <a:ea typeface="ＤＦ特太ゴシック体"/>
              </a:rPr>
              <a:t>□常備薬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□飲料水　□充電器　□雨具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□　　　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　　　　□　　　　□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　□　　　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endParaRPr lang="ja-JP" altLang="en-US" sz="105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>
                <a:latin typeface="ＤＦ特太ゴシック体"/>
                <a:ea typeface="ＤＦ特太ゴシック体"/>
              </a:rPr>
              <a:t>□　　　　□　　　　□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　□　　　　</a:t>
            </a:r>
            <a:r>
              <a:rPr lang="ja-JP" altLang="en-US" sz="1050">
                <a:latin typeface="ＤＦ特太ゴシック体"/>
                <a:ea typeface="ＤＦ特太ゴシック体"/>
              </a:rPr>
              <a:t>□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>
                <a:latin typeface="ＤＦ特太ゴシック体"/>
                <a:ea typeface="ＤＦ特太ゴシック体"/>
              </a:rPr>
              <a:t>　　　　　　</a:t>
            </a:r>
            <a:endParaRPr lang="ja-JP" altLang="en-US" sz="1050">
              <a:latin typeface="ＤＦ特太ゴシック体"/>
              <a:ea typeface="ＤＦ特太ゴシック体"/>
            </a:endParaRPr>
          </a:p>
        </p:txBody>
      </p:sp>
      <p:sp>
        <p:nvSpPr>
          <p:cNvPr id="1123" name="テキスト 21"/>
          <p:cNvSpPr txBox="1"/>
          <p:nvPr/>
        </p:nvSpPr>
        <p:spPr>
          <a:xfrm>
            <a:off x="432853" y="3265567"/>
            <a:ext cx="3592565" cy="348999"/>
          </a:xfrm>
          <a:prstGeom prst="rect">
            <a:avLst/>
          </a:prstGeom>
          <a:ln w="19050">
            <a:noFill/>
          </a:ln>
        </p:spPr>
        <p:txBody>
          <a:bodyPr wrap="square" lIns="0" tIns="36000" rIns="0" bIns="36000">
            <a:spAutoFit/>
          </a:bodyPr>
          <a:p>
            <a:pPr>
              <a:defRPr lang="ja-JP" altLang="en-US"/>
            </a:pPr>
            <a:r>
              <a:rPr lang="ja-JP" altLang="en-US" sz="900">
                <a:solidFill>
                  <a:srgbClr val="FF0000"/>
                </a:solidFill>
                <a:latin typeface="ＤＦ特太ゴシック体"/>
                <a:ea typeface="ＤＦ特太ゴシック体"/>
              </a:rPr>
              <a:t>※　避難所だけではなく、安全な親戚、友人宅、</a:t>
            </a:r>
            <a:r>
              <a:rPr lang="ja-JP" altLang="en-US" sz="900">
                <a:solidFill>
                  <a:srgbClr val="FF0000"/>
                </a:solidFill>
                <a:latin typeface="ＤＦ特太ゴシック体"/>
                <a:ea typeface="ＤＦ特太ゴシック体"/>
              </a:rPr>
              <a:t>また、近くの高層建</a:t>
            </a:r>
            <a:endParaRPr lang="ja-JP" altLang="en-US" sz="900">
              <a:solidFill>
                <a:srgbClr val="FF0000"/>
              </a:solidFill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900">
                <a:solidFill>
                  <a:srgbClr val="FF0000"/>
                </a:solidFill>
                <a:latin typeface="ＤＦ特太ゴシック体"/>
                <a:ea typeface="ＤＦ特太ゴシック体"/>
              </a:rPr>
              <a:t>　</a:t>
            </a:r>
            <a:r>
              <a:rPr lang="ja-JP" altLang="en-US" sz="900">
                <a:solidFill>
                  <a:srgbClr val="FF0000"/>
                </a:solidFill>
                <a:latin typeface="ＤＦ特太ゴシック体"/>
                <a:ea typeface="ＤＦ特太ゴシック体"/>
              </a:rPr>
              <a:t>物</a:t>
            </a:r>
            <a:r>
              <a:rPr lang="ja-JP" altLang="en-US" sz="900">
                <a:solidFill>
                  <a:srgbClr val="FF0000"/>
                </a:solidFill>
                <a:latin typeface="ＤＦ特太ゴシック体"/>
                <a:ea typeface="ＤＦ特太ゴシック体"/>
              </a:rPr>
              <a:t>なども検討してください。</a:t>
            </a:r>
            <a:r>
              <a:rPr lang="ja-JP" altLang="en-US" sz="900">
                <a:solidFill>
                  <a:srgbClr val="FF0000"/>
                </a:solidFill>
                <a:latin typeface="ＤＦ特太ゴシック体"/>
                <a:ea typeface="ＤＦ特太ゴシック体"/>
              </a:rPr>
              <a:t>　</a:t>
            </a:r>
            <a:endParaRPr lang="ja-JP" altLang="en-US" sz="900">
              <a:solidFill>
                <a:srgbClr val="FF0000"/>
              </a:solidFill>
              <a:latin typeface="ＤＦ特太ゴシック体"/>
              <a:ea typeface="ＤＦ特太ゴシック体"/>
            </a:endParaRPr>
          </a:p>
        </p:txBody>
      </p:sp>
      <p:sp>
        <p:nvSpPr>
          <p:cNvPr id="1124" name="テキスト 28"/>
          <p:cNvSpPr txBox="1"/>
          <p:nvPr/>
        </p:nvSpPr>
        <p:spPr>
          <a:xfrm>
            <a:off x="4393637" y="3490103"/>
            <a:ext cx="398324" cy="1136598"/>
          </a:xfrm>
          <a:prstGeom prst="rect">
            <a:avLst/>
          </a:prstGeom>
        </p:spPr>
        <p:txBody>
          <a:bodyPr vert="eaVert" wrap="none">
            <a:spAutoFit/>
          </a:bodyPr>
          <a:p>
            <a:pPr>
              <a:defRPr lang="ja-JP" altLang="en-US"/>
            </a:pPr>
            <a:r>
              <a:rPr lang="ja-JP" altLang="en-US" sz="1400">
                <a:solidFill>
                  <a:srgbClr val="FF0000"/>
                </a:solidFill>
                <a:latin typeface="AR Pゴシック体S"/>
                <a:ea typeface="AR Pゴシック体S"/>
              </a:rPr>
              <a:t>避　難　開　始</a:t>
            </a:r>
            <a:endParaRPr lang="ja-JP" altLang="en-US">
              <a:solidFill>
                <a:srgbClr val="FF0000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25" name="テキスト 29"/>
          <p:cNvSpPr txBox="1"/>
          <p:nvPr/>
        </p:nvSpPr>
        <p:spPr>
          <a:xfrm>
            <a:off x="4024705" y="6071371"/>
            <a:ext cx="367546" cy="706993"/>
          </a:xfrm>
          <a:prstGeom prst="rect">
            <a:avLst/>
          </a:prstGeom>
        </p:spPr>
        <p:txBody>
          <a:bodyPr vert="eaVert" wrap="none">
            <a:spAutoFit/>
          </a:bodyPr>
          <a:p>
            <a:pPr>
              <a:defRPr lang="ja-JP" altLang="en-US"/>
            </a:pPr>
            <a:r>
              <a:rPr lang="ja-JP" altLang="en-US" sz="1200">
                <a:solidFill>
                  <a:schemeClr val="bg1"/>
                </a:solidFill>
                <a:latin typeface="AR Pゴシック体S"/>
                <a:ea typeface="AR Pゴシック体S"/>
              </a:rPr>
              <a:t>災害発生</a:t>
            </a:r>
            <a:endParaRPr lang="ja-JP" altLang="en-US">
              <a:solidFill>
                <a:schemeClr val="bg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26" name="テキスト 42"/>
          <p:cNvSpPr txBox="1"/>
          <p:nvPr/>
        </p:nvSpPr>
        <p:spPr>
          <a:xfrm>
            <a:off x="416601" y="5990413"/>
            <a:ext cx="3420188" cy="2607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100">
                <a:latin typeface="AR Pゴシック体S"/>
                <a:ea typeface="AR Pゴシック体S"/>
              </a:rPr>
              <a:t>３　情報収集ツール</a:t>
            </a:r>
            <a:r>
              <a:rPr lang="ja-JP" altLang="en-US" sz="900">
                <a:latin typeface="AR Pゴシック体S"/>
                <a:ea typeface="AR Pゴシック体S"/>
              </a:rPr>
              <a:t>（各家庭で追加してください）</a:t>
            </a:r>
            <a:r>
              <a:rPr lang="ja-JP" altLang="en-US" sz="1100">
                <a:latin typeface="AR Pゴシック体S"/>
                <a:ea typeface="AR Pゴシック体S"/>
              </a:rPr>
              <a:t>　</a:t>
            </a:r>
            <a:endParaRPr lang="ja-JP" altLang="en-US" sz="1200">
              <a:latin typeface="AR Pゴシック体S"/>
              <a:ea typeface="AR Pゴシック体S"/>
            </a:endParaRPr>
          </a:p>
        </p:txBody>
      </p:sp>
      <p:sp>
        <p:nvSpPr>
          <p:cNvPr id="1127" name="四角形 43"/>
          <p:cNvSpPr/>
          <p:nvPr/>
        </p:nvSpPr>
        <p:spPr>
          <a:xfrm>
            <a:off x="4445104" y="1006338"/>
            <a:ext cx="295391" cy="106295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p>
            <a:pPr algn="ctr">
              <a:defRPr lang="ja-JP" altLang="en-US"/>
            </a:pPr>
            <a:r>
              <a:rPr lang="ja-JP" altLang="en-US" sz="1400">
                <a:solidFill>
                  <a:srgbClr val="0080FF"/>
                </a:solidFill>
                <a:latin typeface="AR Pゴシック体S"/>
                <a:ea typeface="AR Pゴシック体S"/>
              </a:rPr>
              <a:t>３～５日前</a:t>
            </a:r>
            <a:endParaRPr lang="ja-JP" altLang="en-US">
              <a:solidFill>
                <a:srgbClr val="0080FF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28" name="四角形 44"/>
          <p:cNvSpPr/>
          <p:nvPr/>
        </p:nvSpPr>
        <p:spPr>
          <a:xfrm>
            <a:off x="4069442" y="3166789"/>
            <a:ext cx="295391" cy="166444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200">
                <a:solidFill>
                  <a:schemeClr val="bg1"/>
                </a:solidFill>
                <a:latin typeface="AR Pゴシック体S"/>
                <a:ea typeface="AR Pゴシック体S"/>
              </a:rPr>
              <a:t>災害の恐れ</a:t>
            </a:r>
            <a:endParaRPr lang="ja-JP" altLang="en-US">
              <a:solidFill>
                <a:schemeClr val="bg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29" name="テキスト 46"/>
          <p:cNvSpPr txBox="1"/>
          <p:nvPr/>
        </p:nvSpPr>
        <p:spPr>
          <a:xfrm>
            <a:off x="414881" y="6252736"/>
            <a:ext cx="3419215" cy="57618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u="none">
                <a:latin typeface="ＤＦ特太ゴシック体"/>
                <a:ea typeface="ＤＦ特太ゴシック体"/>
              </a:rPr>
              <a:t>□テレビ・ラジオ　　　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□防災行政無線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　</a:t>
            </a:r>
            <a:endParaRPr lang="ja-JP" altLang="en-US" sz="105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u="none">
                <a:latin typeface="ＤＦ特太ゴシック体"/>
                <a:ea typeface="ＤＦ特太ゴシック体"/>
              </a:rPr>
              <a:t>□気象庁ホームページ　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□防災アプリ</a:t>
            </a:r>
            <a:r>
              <a:rPr lang="ja-JP" altLang="en-US" sz="700" u="none">
                <a:latin typeface="ＤＦ特太ゴシック体"/>
                <a:ea typeface="ＤＦ特太ゴシック体"/>
              </a:rPr>
              <a:t>（インフォカナル）</a:t>
            </a:r>
            <a:endParaRPr lang="ja-JP" altLang="en-US" sz="105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u="none">
                <a:latin typeface="ＤＦ特太ゴシック体"/>
                <a:ea typeface="ＤＦ特太ゴシック体"/>
              </a:rPr>
              <a:t>□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　　　　　　　　　</a:t>
            </a:r>
            <a:r>
              <a:rPr lang="ja-JP" altLang="en-US" sz="1050" u="none">
                <a:latin typeface="ＤＦ特太ゴシック体"/>
                <a:ea typeface="ＤＦ特太ゴシック体"/>
              </a:rPr>
              <a:t>□</a:t>
            </a:r>
            <a:endParaRPr lang="ja-JP" altLang="en-US" sz="1050" u="none">
              <a:latin typeface="ＤＦ特太ゴシック体"/>
              <a:ea typeface="ＤＦ特太ゴシック体"/>
            </a:endParaRPr>
          </a:p>
        </p:txBody>
      </p:sp>
      <p:graphicFrame>
        <p:nvGraphicFramePr>
          <p:cNvPr id="1130" name="四角形 47"/>
          <p:cNvGraphicFramePr>
            <a:graphicFrameLocks noGrp="1"/>
          </p:cNvGraphicFramePr>
          <p:nvPr/>
        </p:nvGraphicFramePr>
        <p:xfrm>
          <a:off x="4840431" y="881881"/>
          <a:ext cx="4282467" cy="59476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3614"/>
                <a:gridCol w="1943928"/>
                <a:gridCol w="1134925"/>
              </a:tblGrid>
              <a:tr h="2548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ｺﾞｼｯｸE"/>
                          <a:ea typeface="HGｺﾞｼｯｸE"/>
                        </a:rPr>
                        <a:t>避難・気象情報</a:t>
                      </a:r>
                      <a:endParaRPr kumimoji="1" lang="ja-JP" altLang="en-US" sz="900" dirty="0">
                        <a:latin typeface="HGｺﾞｼｯｸE"/>
                        <a:ea typeface="HGｺﾞｼｯｸE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自分や家族の行動（記入式）</a:t>
                      </a:r>
                      <a:endParaRPr kumimoji="1" lang="ja-JP" altLang="en-US" sz="900" dirty="0">
                        <a:latin typeface="AR Pゴシック体S"/>
                        <a:ea typeface="AR Pゴシック体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　　行動（例）</a:t>
                      </a:r>
                      <a:endParaRPr kumimoji="1" lang="ja-JP" altLang="en-US" sz="900" dirty="0">
                        <a:latin typeface="AR Pゴシック体S"/>
                        <a:ea typeface="AR Pゴシック体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935998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災害の心構えを整える</a:t>
                      </a:r>
                      <a:endParaRPr sz="1200" b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・避難場所や避難経路を再確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認する。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・非常持ち出し袋を点検する。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・家の周りの危険なものを片づけ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  <a:tr h="1228293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自分や家族の避難行動を確認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・気象情報・警報を確認する。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・親戚・知人等へ連絡、確認する。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・家族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の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予定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や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連絡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手段の確認する。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高齢者等の避難の準備をする。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  <a:tr h="1411795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rgbClr val="FF000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ＤＦ特太ゴシック体"/>
                          <a:ea typeface="ＤＦ特太ゴシック体"/>
                        </a:rPr>
                        <a:t>危険な場所から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ＤＦ特太ゴシック体"/>
                          <a:ea typeface="ＤＦ特太ゴシック体"/>
                        </a:rPr>
                        <a:t>高齢者等は避難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・テレビやインターネットなどで「</a:t>
                      </a:r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  <a:latin typeface="ＤＦ特太ゴシック体"/>
                          <a:ea typeface="ＤＦ特太ゴシック体"/>
                        </a:rPr>
                        <a:t>高齢者等避難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」情報を確認する。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・避難所等の開設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状況の確認する。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・避難所、親戚、知人宅へ避難する。　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　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  <a:tr h="1348753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ＤＦ特太ゴシック体"/>
                          <a:ea typeface="ＤＦ特太ゴシック体"/>
                        </a:rPr>
                        <a:t>危険な場所から全員避難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rgbClr val="FF000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・テレビやインターネットなどで「</a:t>
                      </a:r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  <a:latin typeface="ＤＦ特太ゴシック体"/>
                          <a:ea typeface="ＤＦ特太ゴシック体"/>
                        </a:rPr>
                        <a:t>避難指示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」情報を確認</a:t>
                      </a:r>
                      <a:endParaRPr kumimoji="1" lang="ja-JP" altLang="en-US" sz="105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・避難所、親戚、知人宅へ避難する。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声かけ避難をする。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自宅の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サーキットブレイカーを切る。</a:t>
                      </a:r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　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  <a:tr h="761086"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ＤＦ特太ゴシック体"/>
                          <a:ea typeface="ＤＦ特太ゴシック体"/>
                        </a:rPr>
                        <a:t>命の危険直ちに安全確保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ＤＦ特太ゴシック体"/>
                          <a:ea typeface="ＤＦ特太ゴシック体"/>
                        </a:rPr>
                        <a:t>・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ＤＦ特太ゴシック体"/>
                          <a:ea typeface="ＤＦ特太ゴシック体"/>
                        </a:rPr>
                        <a:t>・自宅、近くの施設等で少しでも安全な場所に避難し身を守る。</a:t>
                      </a:r>
                      <a:endParaRPr kumimoji="1" lang="ja-JP" altLang="en-US" sz="9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 marL="36000" marR="36000" marT="45720" marB="45720" vert="horz" anchor="t" anchorCtr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31" name="四角形 48"/>
          <p:cNvSpPr/>
          <p:nvPr/>
        </p:nvSpPr>
        <p:spPr>
          <a:xfrm>
            <a:off x="4840431" y="3280221"/>
            <a:ext cx="4284215" cy="210372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000">
                <a:solidFill>
                  <a:schemeClr val="tx1"/>
                </a:solidFill>
                <a:latin typeface="AR Pゴシック体S"/>
                <a:ea typeface="AR Pゴシック体S"/>
              </a:rPr>
              <a:t>避難するタイミング、要領を決める</a:t>
            </a:r>
            <a:endParaRPr lang="ja-JP" altLang="en-US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pic>
        <p:nvPicPr>
          <p:cNvPr id="1132" name="図 4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23" y="31749"/>
            <a:ext cx="857250" cy="857250"/>
          </a:xfrm>
          <a:prstGeom prst="rect">
            <a:avLst/>
          </a:prstGeom>
        </p:spPr>
      </p:pic>
      <p:pic>
        <p:nvPicPr>
          <p:cNvPr id="1133" name="図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2000" y="230725"/>
            <a:ext cx="795988" cy="775613"/>
          </a:xfrm>
          <a:prstGeom prst="rect">
            <a:avLst/>
          </a:prstGeom>
        </p:spPr>
      </p:pic>
      <p:sp>
        <p:nvSpPr>
          <p:cNvPr id="1134" name="テキスト 41"/>
          <p:cNvSpPr txBox="1"/>
          <p:nvPr/>
        </p:nvSpPr>
        <p:spPr>
          <a:xfrm>
            <a:off x="4929634" y="1640448"/>
            <a:ext cx="1049929" cy="27610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AR Pゴシック体S"/>
                <a:ea typeface="AR Pゴシック体S"/>
              </a:rPr>
              <a:t>警戒レベル１</a:t>
            </a:r>
            <a:endParaRPr lang="ja-JP" altLang="en-US" sz="1050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35" name="テキスト 32"/>
          <p:cNvSpPr txBox="1"/>
          <p:nvPr/>
        </p:nvSpPr>
        <p:spPr>
          <a:xfrm>
            <a:off x="4888224" y="4171694"/>
            <a:ext cx="1133026" cy="418249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lIns="36000" tIns="36000" rIns="36000" bIns="36000">
            <a:spAutoFit/>
          </a:bodyPr>
          <a:p>
            <a:pPr algn="ctr">
              <a:defRPr lang="ja-JP" altLang="en-US"/>
            </a:pPr>
            <a:r>
              <a:rPr lang="ja-JP" altLang="en-US" sz="1200">
                <a:solidFill>
                  <a:schemeClr val="bg1"/>
                </a:solidFill>
                <a:latin typeface="AR Pゴシック体S"/>
                <a:ea typeface="AR Pゴシック体S"/>
              </a:rPr>
              <a:t>警戒レベル３</a:t>
            </a:r>
            <a:endParaRPr lang="ja-JP" altLang="en-US" sz="1200">
              <a:solidFill>
                <a:schemeClr val="bg1"/>
              </a:solidFill>
              <a:latin typeface="AR Pゴシック体S"/>
              <a:ea typeface="AR Pゴシック体S"/>
            </a:endParaRPr>
          </a:p>
          <a:p>
            <a:pPr algn="ctr">
              <a:defRPr lang="ja-JP" altLang="en-US"/>
            </a:pPr>
            <a:r>
              <a:rPr lang="ja-JP" altLang="en-US" sz="1050">
                <a:solidFill>
                  <a:schemeClr val="bg1"/>
                </a:solidFill>
                <a:latin typeface="AR Pゴシック体S"/>
                <a:ea typeface="AR Pゴシック体S"/>
              </a:rPr>
              <a:t>（高齢者等避難）</a:t>
            </a:r>
            <a:r>
              <a:rPr lang="ja-JP" altLang="en-US" sz="1050">
                <a:latin typeface="AR Pゴシック体S"/>
                <a:ea typeface="AR Pゴシック体S"/>
              </a:rPr>
              <a:t>　</a:t>
            </a:r>
            <a:endParaRPr lang="ja-JP" altLang="en-US" sz="1050">
              <a:latin typeface="AR Pゴシック体S"/>
              <a:ea typeface="AR Pゴシック体S"/>
            </a:endParaRPr>
          </a:p>
        </p:txBody>
      </p:sp>
      <p:sp>
        <p:nvSpPr>
          <p:cNvPr id="1136" name="テキスト 33"/>
          <p:cNvSpPr txBox="1"/>
          <p:nvPr/>
        </p:nvSpPr>
        <p:spPr>
          <a:xfrm>
            <a:off x="4887737" y="5278512"/>
            <a:ext cx="1134000" cy="43768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200">
                <a:solidFill>
                  <a:schemeClr val="bg1"/>
                </a:solidFill>
                <a:latin typeface="AR Pゴシック体S"/>
                <a:ea typeface="AR Pゴシック体S"/>
              </a:rPr>
              <a:t>警戒レベル４</a:t>
            </a:r>
            <a:endParaRPr lang="ja-JP" altLang="en-US" sz="1200">
              <a:solidFill>
                <a:schemeClr val="bg1"/>
              </a:solidFill>
              <a:latin typeface="AR Pゴシック体S"/>
              <a:ea typeface="AR Pゴシック体S"/>
            </a:endParaRPr>
          </a:p>
          <a:p>
            <a:pPr algn="ctr">
              <a:defRPr lang="ja-JP" altLang="en-US"/>
            </a:pPr>
            <a:r>
              <a:rPr lang="ja-JP" altLang="en-US" sz="1050">
                <a:solidFill>
                  <a:schemeClr val="bg1"/>
                </a:solidFill>
                <a:latin typeface="AR Pゴシック体S"/>
                <a:ea typeface="AR Pゴシック体S"/>
              </a:rPr>
              <a:t>（避難指示）</a:t>
            </a:r>
            <a:r>
              <a:rPr lang="ja-JP" altLang="en-US" sz="1050">
                <a:latin typeface="AR Pゴシック体S"/>
                <a:ea typeface="AR Pゴシック体S"/>
              </a:rPr>
              <a:t>　</a:t>
            </a:r>
            <a:endParaRPr lang="ja-JP" altLang="en-US" sz="1050">
              <a:latin typeface="AR Pゴシック体S"/>
              <a:ea typeface="AR Pゴシック体S"/>
            </a:endParaRPr>
          </a:p>
        </p:txBody>
      </p:sp>
      <p:sp>
        <p:nvSpPr>
          <p:cNvPr id="1137" name="テキスト 31"/>
          <p:cNvSpPr txBox="1"/>
          <p:nvPr/>
        </p:nvSpPr>
        <p:spPr>
          <a:xfrm>
            <a:off x="4887238" y="3562088"/>
            <a:ext cx="1144609" cy="25302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>
                <a:solidFill>
                  <a:srgbClr val="00C000"/>
                </a:solidFill>
                <a:latin typeface="AR Pゴシック体S"/>
                <a:ea typeface="AR Pゴシック体S"/>
              </a:rPr>
              <a:t>大雨・洪水警報</a:t>
            </a:r>
            <a:r>
              <a:rPr lang="ja-JP" altLang="en-US" sz="1050">
                <a:latin typeface="AR Pゴシック体S"/>
                <a:ea typeface="AR Pゴシック体S"/>
              </a:rPr>
              <a:t>　</a:t>
            </a:r>
            <a:endParaRPr lang="ja-JP" altLang="en-US" sz="1200">
              <a:latin typeface="AR Pゴシック体S"/>
              <a:ea typeface="AR Pゴシック体S"/>
            </a:endParaRPr>
          </a:p>
        </p:txBody>
      </p:sp>
      <p:sp>
        <p:nvSpPr>
          <p:cNvPr id="1138" name="テキスト 58"/>
          <p:cNvSpPr txBox="1"/>
          <p:nvPr/>
        </p:nvSpPr>
        <p:spPr>
          <a:xfrm>
            <a:off x="4887737" y="2881779"/>
            <a:ext cx="1134000" cy="2761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AR Pゴシック体S"/>
                <a:ea typeface="AR Pゴシック体S"/>
              </a:rPr>
              <a:t>警戒レベル２</a:t>
            </a:r>
            <a:endParaRPr lang="ja-JP" altLang="en-US" sz="1050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39" name="四角形 59"/>
          <p:cNvSpPr/>
          <p:nvPr/>
        </p:nvSpPr>
        <p:spPr>
          <a:xfrm>
            <a:off x="4445104" y="1957197"/>
            <a:ext cx="295391" cy="132780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p>
            <a:pPr algn="ctr">
              <a:defRPr lang="ja-JP" altLang="en-US"/>
            </a:pPr>
            <a:r>
              <a:rPr lang="ja-JP" altLang="en-US" sz="1400">
                <a:solidFill>
                  <a:srgbClr val="0080FF"/>
                </a:solidFill>
                <a:latin typeface="AR Pゴシック体S"/>
                <a:ea typeface="AR Pゴシック体S"/>
              </a:rPr>
              <a:t> ２～半日前</a:t>
            </a:r>
            <a:endParaRPr lang="ja-JP" altLang="en-US">
              <a:solidFill>
                <a:srgbClr val="0080FF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40" name="テキスト 39"/>
          <p:cNvSpPr txBox="1"/>
          <p:nvPr/>
        </p:nvSpPr>
        <p:spPr>
          <a:xfrm>
            <a:off x="4818495" y="4797000"/>
            <a:ext cx="1279669" cy="25302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>
                <a:solidFill>
                  <a:srgbClr val="00C000"/>
                </a:solidFill>
                <a:latin typeface="AR Pゴシック体S"/>
                <a:ea typeface="AR Pゴシック体S"/>
              </a:rPr>
              <a:t>土砂災害警戒情報</a:t>
            </a:r>
            <a:r>
              <a:rPr lang="ja-JP" altLang="en-US" sz="1050">
                <a:latin typeface="AR Pゴシック体S"/>
                <a:ea typeface="AR Pゴシック体S"/>
              </a:rPr>
              <a:t>　</a:t>
            </a:r>
            <a:endParaRPr lang="ja-JP" altLang="en-US" sz="1200">
              <a:latin typeface="AR Pゴシック体S"/>
              <a:ea typeface="AR Pゴシック体S"/>
            </a:endParaRPr>
          </a:p>
        </p:txBody>
      </p:sp>
      <p:sp>
        <p:nvSpPr>
          <p:cNvPr id="1141" name="テキスト 34"/>
          <p:cNvSpPr txBox="1"/>
          <p:nvPr/>
        </p:nvSpPr>
        <p:spPr>
          <a:xfrm>
            <a:off x="4887737" y="6386931"/>
            <a:ext cx="1134000" cy="418249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36000" tIns="36000" rIns="36000" bIns="36000">
            <a:spAutoFit/>
          </a:bodyPr>
          <a:p>
            <a:pPr algn="ctr">
              <a:defRPr lang="ja-JP" altLang="en-US"/>
            </a:pPr>
            <a:r>
              <a:rPr lang="ja-JP" altLang="en-US" sz="1200">
                <a:solidFill>
                  <a:schemeClr val="bg1"/>
                </a:solidFill>
                <a:latin typeface="AR Pゴシック体S"/>
                <a:ea typeface="AR Pゴシック体S"/>
              </a:rPr>
              <a:t>警戒レベル５</a:t>
            </a:r>
            <a:endParaRPr lang="ja-JP" altLang="en-US" sz="1050">
              <a:solidFill>
                <a:schemeClr val="bg1"/>
              </a:solidFill>
              <a:latin typeface="AR Pゴシック体S"/>
              <a:ea typeface="AR Pゴシック体S"/>
            </a:endParaRPr>
          </a:p>
          <a:p>
            <a:pPr algn="ctr">
              <a:defRPr lang="ja-JP" altLang="en-US"/>
            </a:pPr>
            <a:r>
              <a:rPr lang="ja-JP" altLang="en-US" sz="1050">
                <a:solidFill>
                  <a:schemeClr val="bg1"/>
                </a:solidFill>
                <a:latin typeface="AR Pゴシック体S"/>
                <a:ea typeface="AR Pゴシック体S"/>
              </a:rPr>
              <a:t>（緊急安全確保）</a:t>
            </a:r>
            <a:r>
              <a:rPr lang="ja-JP" altLang="en-US" sz="1050">
                <a:solidFill>
                  <a:schemeClr val="bg1"/>
                </a:solidFill>
                <a:latin typeface="AR Pゴシック体S"/>
                <a:ea typeface="AR Pゴシック体S"/>
              </a:rPr>
              <a:t>　</a:t>
            </a:r>
            <a:endParaRPr lang="ja-JP" altLang="en-US" sz="1050">
              <a:solidFill>
                <a:schemeClr val="bg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42" name="テキスト 40"/>
          <p:cNvSpPr txBox="1"/>
          <p:nvPr/>
        </p:nvSpPr>
        <p:spPr>
          <a:xfrm>
            <a:off x="4786637" y="6055636"/>
            <a:ext cx="1342773" cy="368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900">
                <a:solidFill>
                  <a:srgbClr val="00C000"/>
                </a:solidFill>
                <a:latin typeface="AR Pゴシック体S"/>
                <a:ea typeface="AR Pゴシック体S"/>
              </a:rPr>
              <a:t>大雨特別警報</a:t>
            </a:r>
            <a:endParaRPr lang="ja-JP" altLang="en-US" sz="900">
              <a:solidFill>
                <a:srgbClr val="00C000"/>
              </a:solidFill>
              <a:latin typeface="AR Pゴシック体S"/>
              <a:ea typeface="AR Pゴシック体S"/>
            </a:endParaRPr>
          </a:p>
          <a:p>
            <a:pPr algn="ctr">
              <a:defRPr lang="ja-JP" altLang="en-US"/>
            </a:pPr>
            <a:r>
              <a:rPr lang="ja-JP" altLang="en-US" sz="900">
                <a:solidFill>
                  <a:srgbClr val="00C000"/>
                </a:solidFill>
                <a:latin typeface="AR Pゴシック体S"/>
                <a:ea typeface="AR Pゴシック体S"/>
              </a:rPr>
              <a:t>記録的短時間大雨情報</a:t>
            </a:r>
            <a:r>
              <a:rPr lang="ja-JP" altLang="en-US" sz="900">
                <a:latin typeface="AR Pゴシック体S"/>
                <a:ea typeface="AR Pゴシック体S"/>
              </a:rPr>
              <a:t>　</a:t>
            </a:r>
            <a:endParaRPr lang="ja-JP" altLang="en-US" sz="900">
              <a:latin typeface="AR Pゴシック体S"/>
              <a:ea typeface="AR Pゴシック体S"/>
            </a:endParaRPr>
          </a:p>
        </p:txBody>
      </p:sp>
      <p:sp>
        <p:nvSpPr>
          <p:cNvPr id="1143" name="テキスト 37"/>
          <p:cNvSpPr txBox="1"/>
          <p:nvPr/>
        </p:nvSpPr>
        <p:spPr>
          <a:xfrm>
            <a:off x="836659" y="430977"/>
            <a:ext cx="1955852" cy="4146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>
                <a:solidFill>
                  <a:srgbClr val="FF0000"/>
                </a:solidFill>
                <a:latin typeface="AR Pゴシック体S"/>
                <a:ea typeface="AR Pゴシック体S"/>
              </a:rPr>
              <a:t>自分や家庭に合わせて、</a:t>
            </a:r>
            <a:r>
              <a:rPr lang="ja-JP" altLang="en-US" sz="1050">
                <a:solidFill>
                  <a:srgbClr val="FF0000"/>
                </a:solidFill>
                <a:latin typeface="AR Pゴシック体S"/>
                <a:ea typeface="AR Pゴシック体S"/>
              </a:rPr>
              <a:t>空欄に記入</a:t>
            </a:r>
            <a:r>
              <a:rPr lang="ja-JP" altLang="en-US" sz="1050">
                <a:solidFill>
                  <a:srgbClr val="FF0000"/>
                </a:solidFill>
                <a:latin typeface="AR Pゴシック体S"/>
                <a:ea typeface="AR Pゴシック体S"/>
              </a:rPr>
              <a:t>してください。　</a:t>
            </a:r>
            <a:endParaRPr lang="ja-JP" altLang="en-US" sz="1050">
              <a:solidFill>
                <a:srgbClr val="FF0000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44" name="四角形 38"/>
          <p:cNvSpPr/>
          <p:nvPr/>
        </p:nvSpPr>
        <p:spPr>
          <a:xfrm>
            <a:off x="4837525" y="5879360"/>
            <a:ext cx="4285404" cy="215241"/>
          </a:xfrm>
          <a:prstGeom prst="rect">
            <a:avLst/>
          </a:prstGeom>
          <a:solidFill>
            <a:srgbClr val="90D7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000">
                <a:solidFill>
                  <a:schemeClr val="tx1"/>
                </a:solidFill>
                <a:latin typeface="AR Pゴシック体S"/>
                <a:ea typeface="AR Pゴシック体S"/>
              </a:rPr>
              <a:t>避難対象地域の方は、全員避難完了</a:t>
            </a:r>
            <a:endParaRPr lang="ja-JP" altLang="en-US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45" name="図形 61"/>
          <p:cNvSpPr/>
          <p:nvPr/>
        </p:nvSpPr>
        <p:spPr>
          <a:xfrm rot="5400000">
            <a:off x="3534422" y="2605669"/>
            <a:ext cx="1345381" cy="276229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6" name="図形 62"/>
          <p:cNvSpPr/>
          <p:nvPr/>
        </p:nvSpPr>
        <p:spPr>
          <a:xfrm rot="5400000">
            <a:off x="3699139" y="1549370"/>
            <a:ext cx="1015947" cy="276229"/>
          </a:xfrm>
          <a:prstGeom prst="homePlat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7" name="テキスト 27"/>
          <p:cNvSpPr txBox="1"/>
          <p:nvPr/>
        </p:nvSpPr>
        <p:spPr>
          <a:xfrm>
            <a:off x="4024705" y="2145220"/>
            <a:ext cx="367546" cy="1115759"/>
          </a:xfrm>
          <a:prstGeom prst="rect">
            <a:avLst/>
          </a:prstGeom>
        </p:spPr>
        <p:txBody>
          <a:bodyPr vert="eaVert" wrap="none">
            <a:spAutoFit/>
          </a:bodyPr>
          <a:p>
            <a:pPr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AR Pゴシック体S"/>
                <a:ea typeface="AR Pゴシック体S"/>
              </a:rPr>
              <a:t>大雨・台風接近</a:t>
            </a:r>
            <a:endParaRPr lang="ja-JP" altLang="en-US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48" name="テキスト 26"/>
          <p:cNvSpPr txBox="1"/>
          <p:nvPr/>
        </p:nvSpPr>
        <p:spPr>
          <a:xfrm>
            <a:off x="4024705" y="1363895"/>
            <a:ext cx="367546" cy="553105"/>
          </a:xfrm>
          <a:prstGeom prst="rect">
            <a:avLst/>
          </a:prstGeom>
        </p:spPr>
        <p:txBody>
          <a:bodyPr vert="eaVert" wrap="none">
            <a:spAutoFit/>
          </a:bodyPr>
          <a:p>
            <a:pPr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AR Pゴシック体S"/>
                <a:ea typeface="AR Pゴシック体S"/>
              </a:rPr>
              <a:t>平常時</a:t>
            </a:r>
            <a:endParaRPr lang="ja-JP" altLang="en-US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49" name="四角形 66"/>
          <p:cNvSpPr/>
          <p:nvPr/>
        </p:nvSpPr>
        <p:spPr>
          <a:xfrm>
            <a:off x="4069442" y="4514931"/>
            <a:ext cx="295391" cy="166444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1200">
                <a:solidFill>
                  <a:schemeClr val="bg1"/>
                </a:solidFill>
                <a:latin typeface="AR Pゴシック体S"/>
                <a:ea typeface="AR Pゴシック体S"/>
              </a:rPr>
              <a:t>災害の危険性大</a:t>
            </a:r>
            <a:endParaRPr lang="ja-JP" altLang="en-US">
              <a:solidFill>
                <a:schemeClr val="bg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50" name="テキスト 69"/>
          <p:cNvSpPr txBox="1"/>
          <p:nvPr/>
        </p:nvSpPr>
        <p:spPr>
          <a:xfrm>
            <a:off x="427325" y="3601252"/>
            <a:ext cx="3408874" cy="576188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家族や近所で避難に時間がかかる人はいますか？</a:t>
            </a:r>
            <a:r>
              <a:rPr lang="ja-JP" altLang="en-US" sz="1050" b="0" u="sng">
                <a:solidFill>
                  <a:schemeClr val="bg1"/>
                </a:solidFill>
                <a:latin typeface="ＤＦ特太ゴシック体"/>
                <a:ea typeface="ＤＦ特太ゴシック体"/>
              </a:rPr>
              <a:t>　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　□高齢者　　□乳幼児　　□障がい者　　□妊婦</a:t>
            </a:r>
            <a:endParaRPr lang="ja-JP" altLang="en-US" sz="1050" b="0" u="sng">
              <a:solidFill>
                <a:schemeClr val="bg1"/>
              </a:solidFill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□病気の人　□</a:t>
            </a: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その他</a:t>
            </a: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(    　　　 </a:t>
            </a:r>
            <a:r>
              <a:rPr lang="ja-JP" altLang="en-US" sz="1050" b="0" u="none">
                <a:solidFill>
                  <a:schemeClr val="tx1"/>
                </a:solidFill>
                <a:latin typeface="ＤＦ特太ゴシック体"/>
                <a:ea typeface="ＤＦ特太ゴシック体"/>
              </a:rPr>
              <a:t>)</a:t>
            </a:r>
            <a:r>
              <a:rPr lang="ja-JP" altLang="en-US" sz="1050" b="0" u="sng">
                <a:solidFill>
                  <a:schemeClr val="tx1"/>
                </a:solidFill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　　　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　　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</a:t>
            </a:r>
            <a:endParaRPr lang="ja-JP" altLang="en-US" sz="1050" b="0" u="none">
              <a:solidFill>
                <a:schemeClr val="tx1"/>
              </a:solidFill>
              <a:latin typeface="ＤＦ特太ゴシック体"/>
              <a:ea typeface="ＤＦ特太ゴシック体"/>
            </a:endParaRPr>
          </a:p>
        </p:txBody>
      </p:sp>
      <p:sp>
        <p:nvSpPr>
          <p:cNvPr id="1151" name="テキスト 70"/>
          <p:cNvSpPr txBox="1"/>
          <p:nvPr/>
        </p:nvSpPr>
        <p:spPr>
          <a:xfrm>
            <a:off x="6300000" y="641531"/>
            <a:ext cx="2157780" cy="260717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1100" u="none">
                <a:latin typeface="ＤＦ特太ゴシック体"/>
                <a:ea typeface="ＤＦ特太ゴシック体"/>
              </a:rPr>
              <a:t>【　　年　　月　　日　作成】</a:t>
            </a:r>
            <a:endParaRPr lang="ja-JP" altLang="en-US" u="none">
              <a:latin typeface="ＤＦ特太ゴシック体"/>
              <a:ea typeface="ＤＦ特太ゴシック体"/>
            </a:endParaRPr>
          </a:p>
        </p:txBody>
      </p:sp>
      <p:sp>
        <p:nvSpPr>
          <p:cNvPr id="1152" name="テキスト 72"/>
          <p:cNvSpPr txBox="1"/>
          <p:nvPr/>
        </p:nvSpPr>
        <p:spPr>
          <a:xfrm>
            <a:off x="4887238" y="3757832"/>
            <a:ext cx="1144609" cy="25302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050">
                <a:solidFill>
                  <a:srgbClr val="00C0FF"/>
                </a:solidFill>
                <a:latin typeface="AR Pゴシック体S"/>
                <a:ea typeface="AR Pゴシック体S"/>
              </a:rPr>
              <a:t>避難判断水位　</a:t>
            </a:r>
            <a:endParaRPr lang="ja-JP" altLang="en-US" sz="1200">
              <a:solidFill>
                <a:srgbClr val="00C0FF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53" name="テキスト 73"/>
          <p:cNvSpPr txBox="1"/>
          <p:nvPr/>
        </p:nvSpPr>
        <p:spPr>
          <a:xfrm>
            <a:off x="4886025" y="5013000"/>
            <a:ext cx="1144609" cy="25302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050">
                <a:solidFill>
                  <a:srgbClr val="00C0FF"/>
                </a:solidFill>
                <a:latin typeface="AR Pゴシック体S"/>
                <a:ea typeface="AR Pゴシック体S"/>
              </a:rPr>
              <a:t>氾濫危険水位　</a:t>
            </a:r>
            <a:endParaRPr lang="ja-JP" altLang="en-US" sz="1200">
              <a:solidFill>
                <a:srgbClr val="00C0FF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54" name="テキスト 74"/>
          <p:cNvSpPr txBox="1"/>
          <p:nvPr/>
        </p:nvSpPr>
        <p:spPr>
          <a:xfrm>
            <a:off x="4887238" y="2455977"/>
            <a:ext cx="1144609" cy="25302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050">
                <a:solidFill>
                  <a:srgbClr val="00C0FF"/>
                </a:solidFill>
                <a:latin typeface="AR Pゴシック体S"/>
                <a:ea typeface="AR Pゴシック体S"/>
              </a:rPr>
              <a:t>氾濫注意水位　</a:t>
            </a:r>
            <a:endParaRPr lang="ja-JP" altLang="en-US" sz="1200">
              <a:solidFill>
                <a:srgbClr val="00C0FF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55" name="テキスト 82"/>
          <p:cNvSpPr txBox="1"/>
          <p:nvPr/>
        </p:nvSpPr>
        <p:spPr>
          <a:xfrm>
            <a:off x="4950161" y="2145220"/>
            <a:ext cx="1008874" cy="414605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1050">
                <a:solidFill>
                  <a:schemeClr val="tx1"/>
                </a:solidFill>
                <a:latin typeface="AR Pゴシック体S"/>
                <a:ea typeface="AR Pゴシック体S"/>
              </a:rPr>
              <a:t>大雨注意報</a:t>
            </a:r>
            <a:endParaRPr lang="ja-JP" altLang="en-US" sz="1050">
              <a:solidFill>
                <a:srgbClr val="FF0000"/>
              </a:solidFill>
              <a:latin typeface="AR Pゴシック体S"/>
              <a:ea typeface="AR Pゴシック体S"/>
            </a:endParaRPr>
          </a:p>
          <a:p>
            <a:pPr algn="ctr">
              <a:defRPr lang="ja-JP" altLang="en-US"/>
            </a:pPr>
            <a:r>
              <a:rPr lang="ja-JP" altLang="en-US" sz="1050">
                <a:solidFill>
                  <a:schemeClr val="tx1"/>
                </a:solidFill>
                <a:latin typeface="AR Pゴシック体S"/>
                <a:ea typeface="AR Pゴシック体S"/>
              </a:rPr>
              <a:t>洪水注意報</a:t>
            </a:r>
            <a:r>
              <a:rPr lang="ja-JP" altLang="en-US" sz="1050">
                <a:latin typeface="AR Pゴシック体S"/>
                <a:ea typeface="AR Pゴシック体S"/>
              </a:rPr>
              <a:t>　</a:t>
            </a:r>
            <a:endParaRPr lang="ja-JP" altLang="en-US" sz="1050">
              <a:solidFill>
                <a:schemeClr val="tx1"/>
              </a:solidFill>
              <a:latin typeface="AR Pゴシック体S"/>
              <a:ea typeface="AR Pゴシック体S"/>
            </a:endParaRPr>
          </a:p>
        </p:txBody>
      </p:sp>
      <p:sp>
        <p:nvSpPr>
          <p:cNvPr id="1156" name="テキスト 83"/>
          <p:cNvSpPr txBox="1"/>
          <p:nvPr/>
        </p:nvSpPr>
        <p:spPr>
          <a:xfrm>
            <a:off x="4961484" y="1179754"/>
            <a:ext cx="990793" cy="253023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1050">
                <a:latin typeface="AR Pゴシック体S"/>
                <a:ea typeface="AR Pゴシック体S"/>
              </a:rPr>
              <a:t>早期注意情報</a:t>
            </a:r>
            <a:endParaRPr lang="ja-JP" altLang="en-US"/>
          </a:p>
        </p:txBody>
      </p:sp>
      <p:sp>
        <p:nvSpPr>
          <p:cNvPr id="1157" name="図形 73"/>
          <p:cNvSpPr/>
          <p:nvPr/>
        </p:nvSpPr>
        <p:spPr>
          <a:xfrm>
            <a:off x="4338947" y="3429000"/>
            <a:ext cx="502744" cy="2622657"/>
          </a:xfrm>
          <a:prstGeom prst="downArrow">
            <a:avLst>
              <a:gd name="adj1" fmla="val 50000"/>
              <a:gd name="adj2" fmla="val 94828"/>
            </a:avLst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58" name="テキスト 70"/>
          <p:cNvSpPr txBox="1"/>
          <p:nvPr/>
        </p:nvSpPr>
        <p:spPr>
          <a:xfrm>
            <a:off x="427325" y="4179328"/>
            <a:ext cx="3408874" cy="830104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050" b="0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>
                <a:latin typeface="ＤＦ特太ゴシック体"/>
                <a:ea typeface="ＤＦ特太ゴシック体"/>
              </a:rPr>
              <a:t>家族との連絡手段・集合場所は？</a:t>
            </a:r>
            <a:endParaRPr lang="ja-JP" altLang="en-US" sz="1050" b="0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900" b="0" u="none">
                <a:latin typeface="ＤＦ特太ゴシック体"/>
                <a:ea typeface="ＤＦ特太ゴシック体"/>
              </a:rPr>
              <a:t> 連絡手段( 　   ):(携)    　       (その他)　　　</a:t>
            </a:r>
            <a:r>
              <a:rPr lang="ja-JP" altLang="en-US" sz="900" b="0" u="none">
                <a:latin typeface="ＤＦ特太ゴシック体"/>
                <a:ea typeface="ＤＦ特太ゴシック体"/>
              </a:rPr>
              <a:t>　</a:t>
            </a:r>
            <a:endParaRPr lang="ja-JP" altLang="en-US" sz="900" b="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900" b="0" u="none">
                <a:latin typeface="ＤＦ特太ゴシック体"/>
                <a:ea typeface="ＤＦ特太ゴシック体"/>
              </a:rPr>
              <a:t> 連絡手段(  　  ):(携)      　     (その他)</a:t>
            </a:r>
            <a:endParaRPr lang="ja-JP" altLang="en-US" sz="900" b="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900" b="0" u="none">
                <a:latin typeface="ＤＦ特太ゴシック体"/>
                <a:ea typeface="ＤＦ特太ゴシック体"/>
              </a:rPr>
              <a:t> 連絡手段( 　   ):(携)    　       (その他)　</a:t>
            </a:r>
            <a:endParaRPr lang="ja-JP" altLang="en-US" sz="900" b="0" u="none">
              <a:latin typeface="ＤＦ特太ゴシック体"/>
              <a:ea typeface="ＤＦ特太ゴシック体"/>
            </a:endParaRPr>
          </a:p>
          <a:p>
            <a:pPr>
              <a:defRPr lang="ja-JP" altLang="en-US"/>
            </a:pPr>
            <a:r>
              <a:rPr lang="ja-JP" altLang="en-US" sz="900" b="0" u="none">
                <a:latin typeface="ＤＦ特太ゴシック体"/>
                <a:ea typeface="ＤＦ特太ゴシック体"/>
              </a:rPr>
              <a:t> 集合場所：  　　　</a:t>
            </a:r>
            <a:r>
              <a:rPr lang="ja-JP" altLang="en-US" sz="900" b="0" u="none">
                <a:latin typeface="ＤＦ特太ゴシック体"/>
                <a:ea typeface="ＤＦ特太ゴシック体"/>
              </a:rPr>
              <a:t>　</a:t>
            </a:r>
            <a:r>
              <a:rPr lang="ja-JP" altLang="en-US" sz="900" b="0" u="none">
                <a:solidFill>
                  <a:schemeClr val="bg1"/>
                </a:solidFill>
                <a:latin typeface="ＤＦ特太ゴシック体"/>
                <a:ea typeface="ＤＦ特太ゴシック体"/>
              </a:rPr>
              <a:t>◎</a:t>
            </a:r>
            <a:r>
              <a:rPr lang="ja-JP" altLang="en-US" sz="900" b="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900" b="0" u="sng">
                <a:latin typeface="ＤＦ特太ゴシック体"/>
                <a:ea typeface="ＤＦ特太ゴシック体"/>
              </a:rPr>
              <a:t>　　　　　　　　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</a:t>
            </a:r>
            <a:r>
              <a:rPr lang="ja-JP" altLang="en-US" sz="1050" b="0" u="none">
                <a:latin typeface="ＤＦ特太ゴシック体"/>
                <a:ea typeface="ＤＦ特太ゴシック体"/>
              </a:rPr>
              <a:t>　　　　　　　</a:t>
            </a:r>
            <a:r>
              <a:rPr lang="ja-JP" altLang="en-US" sz="1050" b="0" u="sng">
                <a:latin typeface="ＤＦ特太ゴシック体"/>
                <a:ea typeface="ＤＦ特太ゴシック体"/>
              </a:rPr>
              <a:t>　　　　　</a:t>
            </a:r>
            <a:endParaRPr lang="ja-JP" altLang="en-US" sz="1050" b="0" u="none">
              <a:latin typeface="ＤＦ特太ゴシック体"/>
              <a:ea typeface="ＤＦ特太ゴシック体"/>
            </a:endParaRPr>
          </a:p>
        </p:txBody>
      </p:sp>
      <p:sp>
        <p:nvSpPr>
          <p:cNvPr id="1159" name="直線 71"/>
          <p:cNvSpPr/>
          <p:nvPr/>
        </p:nvSpPr>
        <p:spPr>
          <a:xfrm>
            <a:off x="617446" y="4520463"/>
            <a:ext cx="3162609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60" name="直線 72"/>
          <p:cNvSpPr/>
          <p:nvPr/>
        </p:nvSpPr>
        <p:spPr>
          <a:xfrm>
            <a:off x="614724" y="4667001"/>
            <a:ext cx="3165330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61" name="直線 73"/>
          <p:cNvSpPr/>
          <p:nvPr/>
        </p:nvSpPr>
        <p:spPr>
          <a:xfrm>
            <a:off x="684068" y="4942761"/>
            <a:ext cx="3096000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62" name="直線 74"/>
          <p:cNvSpPr/>
          <p:nvPr/>
        </p:nvSpPr>
        <p:spPr>
          <a:xfrm>
            <a:off x="614724" y="4798886"/>
            <a:ext cx="3165330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4.1.7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20210701-09</dc:creator>
  <cp:lastModifiedBy>20210701-09</cp:lastModifiedBy>
  <dcterms:created xsi:type="dcterms:W3CDTF">2022-04-22T07:26:15Z</dcterms:created>
  <dcterms:modified xsi:type="dcterms:W3CDTF">2022-04-22T07:26:15Z</dcterms:modified>
  <cp:revision>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